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67"/>
  </p:notesMasterIdLst>
  <p:sldIdLst>
    <p:sldId id="256" r:id="rId2"/>
    <p:sldId id="505" r:id="rId3"/>
    <p:sldId id="306" r:id="rId4"/>
    <p:sldId id="434" r:id="rId5"/>
    <p:sldId id="463" r:id="rId6"/>
    <p:sldId id="435" r:id="rId7"/>
    <p:sldId id="436" r:id="rId8"/>
    <p:sldId id="437" r:id="rId9"/>
    <p:sldId id="438" r:id="rId10"/>
    <p:sldId id="456" r:id="rId11"/>
    <p:sldId id="457" r:id="rId12"/>
    <p:sldId id="464" r:id="rId13"/>
    <p:sldId id="439" r:id="rId14"/>
    <p:sldId id="440" r:id="rId15"/>
    <p:sldId id="441" r:id="rId16"/>
    <p:sldId id="442" r:id="rId17"/>
    <p:sldId id="444" r:id="rId18"/>
    <p:sldId id="445" r:id="rId19"/>
    <p:sldId id="446" r:id="rId20"/>
    <p:sldId id="447" r:id="rId21"/>
    <p:sldId id="448" r:id="rId22"/>
    <p:sldId id="449" r:id="rId23"/>
    <p:sldId id="450" r:id="rId24"/>
    <p:sldId id="451" r:id="rId25"/>
    <p:sldId id="452" r:id="rId26"/>
    <p:sldId id="453" r:id="rId27"/>
    <p:sldId id="491" r:id="rId28"/>
    <p:sldId id="492" r:id="rId29"/>
    <p:sldId id="493" r:id="rId30"/>
    <p:sldId id="502" r:id="rId31"/>
    <p:sldId id="486" r:id="rId32"/>
    <p:sldId id="487" r:id="rId33"/>
    <p:sldId id="488" r:id="rId34"/>
    <p:sldId id="489" r:id="rId35"/>
    <p:sldId id="490" r:id="rId36"/>
    <p:sldId id="495" r:id="rId37"/>
    <p:sldId id="504" r:id="rId38"/>
    <p:sldId id="496" r:id="rId39"/>
    <p:sldId id="498" r:id="rId40"/>
    <p:sldId id="500" r:id="rId41"/>
    <p:sldId id="497" r:id="rId42"/>
    <p:sldId id="501" r:id="rId43"/>
    <p:sldId id="503" r:id="rId44"/>
    <p:sldId id="506" r:id="rId45"/>
    <p:sldId id="507" r:id="rId46"/>
    <p:sldId id="465" r:id="rId47"/>
    <p:sldId id="466" r:id="rId48"/>
    <p:sldId id="467" r:id="rId49"/>
    <p:sldId id="511" r:id="rId50"/>
    <p:sldId id="469" r:id="rId51"/>
    <p:sldId id="508" r:id="rId52"/>
    <p:sldId id="509" r:id="rId53"/>
    <p:sldId id="510" r:id="rId54"/>
    <p:sldId id="512" r:id="rId55"/>
    <p:sldId id="470" r:id="rId56"/>
    <p:sldId id="471" r:id="rId57"/>
    <p:sldId id="474" r:id="rId58"/>
    <p:sldId id="475" r:id="rId59"/>
    <p:sldId id="477" r:id="rId60"/>
    <p:sldId id="479" r:id="rId61"/>
    <p:sldId id="480" r:id="rId62"/>
    <p:sldId id="481" r:id="rId63"/>
    <p:sldId id="482" r:id="rId64"/>
    <p:sldId id="483" r:id="rId65"/>
    <p:sldId id="48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9"/>
    <p:restoredTop sz="80887"/>
  </p:normalViewPr>
  <p:slideViewPr>
    <p:cSldViewPr snapToGrid="0" snapToObjects="1">
      <p:cViewPr>
        <p:scale>
          <a:sx n="97" d="100"/>
          <a:sy n="97" d="100"/>
        </p:scale>
        <p:origin x="120" y="240"/>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with X2</a:t>
            </a:r>
            <a:r>
              <a:rPr lang="en-US" baseline="0" dirty="0" smtClean="0"/>
              <a:t> to be </a:t>
            </a:r>
            <a:r>
              <a:rPr lang="en-US" baseline="0" dirty="0" err="1" smtClean="0"/>
              <a:t>ninary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66555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is linear for each polynomial term. This</a:t>
            </a:r>
            <a:r>
              <a:rPr lang="en-US" baseline="0" dirty="0" smtClean="0"/>
              <a:t> is the same as interaction terms – linear models are linear for the predictors but the predictors can be transformations of each variable or of combinations of variables.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44707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MSE_train</a:t>
            </a:r>
            <a:r>
              <a:rPr lang="en-US" baseline="0" dirty="0" smtClean="0"/>
              <a:t> &lt; </a:t>
            </a:r>
            <a:r>
              <a:rPr lang="en-US" baseline="0" dirty="0" err="1" smtClean="0"/>
              <a:t>MSE_test</a:t>
            </a:r>
            <a:r>
              <a:rPr lang="en-US" baseline="0" dirty="0" smtClean="0"/>
              <a:t> </a:t>
            </a:r>
            <a:r>
              <a:rPr lang="en-US" baseline="0" dirty="0" smtClean="0">
                <a:sym typeface="Wingdings"/>
              </a:rPr>
              <a:t> likely </a:t>
            </a:r>
            <a:r>
              <a:rPr lang="en-US" baseline="0" smtClean="0">
                <a:sym typeface="Wingdings"/>
              </a:rPr>
              <a:t>overfitting</a:t>
            </a:r>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80717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Based on the data structure, what restriction on the model would you put at the endpoints (at </a:t>
            </a:r>
            <a:r>
              <a:rPr lang="en-US" sz="1200" b="0" i="0" u="none" strike="noStrike" kern="1200" dirty="0" smtClean="0">
                <a:solidFill>
                  <a:schemeClr val="tx1"/>
                </a:solidFill>
                <a:effectLst/>
                <a:latin typeface="+mn-lt"/>
                <a:ea typeface="+mn-ea"/>
                <a:cs typeface="+mn-cs"/>
              </a:rPr>
              <a:t>x≈0x≈0</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x≈1440x≈1440</a:t>
            </a:r>
            <a:r>
              <a:rPr lang="en-US" sz="1200" b="0" i="0" kern="1200" dirty="0" smtClean="0">
                <a:solidFill>
                  <a:schemeClr val="tx1"/>
                </a:solidFill>
                <a:effectLst/>
                <a:latin typeface="+mn-lt"/>
                <a:ea typeface="+mn-ea"/>
                <a:cs typeface="+mn-cs"/>
              </a:rPr>
              <a:t>)? What does this say about the linearity assumption?</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74405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49</a:t>
            </a:fld>
            <a:endParaRPr lang="en-US"/>
          </a:p>
        </p:txBody>
      </p:sp>
    </p:spTree>
    <p:extLst>
      <p:ext uri="{BB962C8B-B14F-4D97-AF65-F5344CB8AC3E}">
        <p14:creationId xmlns:p14="http://schemas.microsoft.com/office/powerpoint/2010/main" val="139649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scatter plot of the residuals (</a:t>
            </a:r>
            <a:r>
              <a:rPr lang="en-US" sz="1200" b="0" i="0" u="none" strike="noStrike" kern="1200" dirty="0" smtClean="0">
                <a:solidFill>
                  <a:schemeClr val="tx1"/>
                </a:solidFill>
                <a:effectLst/>
                <a:latin typeface="+mn-lt"/>
                <a:ea typeface="+mn-ea"/>
                <a:cs typeface="+mn-cs"/>
              </a:rPr>
              <a:t>e=y−ŷ e=y−y^</a:t>
            </a:r>
            <a:r>
              <a:rPr lang="en-US" sz="1200" b="0" i="0" kern="1200" dirty="0" smtClean="0">
                <a:solidFill>
                  <a:schemeClr val="tx1"/>
                </a:solidFill>
                <a:effectLst/>
                <a:latin typeface="+mn-lt"/>
                <a:ea typeface="+mn-ea"/>
                <a:cs typeface="+mn-cs"/>
              </a:rPr>
              <a:t>) of the linear regression model on the training set as a function of the predictor variable (i.e. </a:t>
            </a:r>
            <a:r>
              <a:rPr lang="en-US" dirty="0" err="1" smtClean="0"/>
              <a:t>TimeMin</a:t>
            </a:r>
            <a:r>
              <a:rPr lang="en-US" sz="1200" b="0" i="0" kern="1200" dirty="0" smtClean="0">
                <a:solidFill>
                  <a:schemeClr val="tx1"/>
                </a:solidFill>
                <a:effectLst/>
                <a:latin typeface="+mn-lt"/>
                <a:ea typeface="+mn-ea"/>
                <a:cs typeface="+mn-cs"/>
              </a:rPr>
              <a:t>). Place on your plot a horizontal line denoting the constant zero residual.</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8391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60066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8</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9</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18</a:t>
            </a:fld>
            <a:endParaRPr lang="en-US"/>
          </a:p>
        </p:txBody>
      </p:sp>
    </p:spTree>
    <p:extLst>
      <p:ext uri="{BB962C8B-B14F-4D97-AF65-F5344CB8AC3E}">
        <p14:creationId xmlns:p14="http://schemas.microsoft.com/office/powerpoint/2010/main" val="8778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5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2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59.emf"/></Relationships>
</file>

<file path=ppt/slides/_rels/slide63.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 Id="rId3" Type="http://schemas.openxmlformats.org/officeDocument/2006/relationships/image" Target="../media/image6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 Id="rId3" Type="http://schemas.openxmlformats.org/officeDocument/2006/relationships/image" Target="../media/image63.emf"/></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6: </a:t>
            </a:r>
            <a:r>
              <a:rPr lang="en-US" dirty="0"/>
              <a:t>Multiple Linear </a:t>
            </a:r>
            <a:r>
              <a:rPr lang="en-US" dirty="0" smtClean="0"/>
              <a:t>Regression and Model Selection</a:t>
            </a:r>
            <a:endParaRPr lang="en-US" dirty="0"/>
          </a:p>
        </p:txBody>
      </p:sp>
    </p:spTree>
    <p:extLst>
      <p:ext uri="{BB962C8B-B14F-4D97-AF65-F5344CB8AC3E}">
        <p14:creationId xmlns:p14="http://schemas.microsoft.com/office/powerpoint/2010/main" val="18899921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15720693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 xmlns:a16="http://schemas.microsoft.com/office/drawing/2014/main" val="20000"/>
                    </a:ext>
                  </a:extLst>
                </a:gridCol>
                <a:gridCol w="916115">
                  <a:extLst>
                    <a:ext uri="{9D8B030D-6E8A-4147-A177-3AD203B41FA5}">
                      <a16:colId xmlns="" xmlns:a16="http://schemas.microsoft.com/office/drawing/2014/main" val="20001"/>
                    </a:ext>
                  </a:extLst>
                </a:gridCol>
                <a:gridCol w="871855">
                  <a:extLst>
                    <a:ext uri="{9D8B030D-6E8A-4147-A177-3AD203B41FA5}">
                      <a16:colId xmlns="" xmlns:a16="http://schemas.microsoft.com/office/drawing/2014/main" val="20002"/>
                    </a:ext>
                  </a:extLst>
                </a:gridCol>
                <a:gridCol w="1171893">
                  <a:extLst>
                    <a:ext uri="{9D8B030D-6E8A-4147-A177-3AD203B41FA5}">
                      <a16:colId xmlns="" xmlns:a16="http://schemas.microsoft.com/office/drawing/2014/main" val="20003"/>
                    </a:ext>
                  </a:extLst>
                </a:gridCol>
                <a:gridCol w="871855">
                  <a:extLst>
                    <a:ext uri="{9D8B030D-6E8A-4147-A177-3AD203B41FA5}">
                      <a16:colId xmlns="" xmlns:a16="http://schemas.microsoft.com/office/drawing/2014/main" val="20004"/>
                    </a:ext>
                  </a:extLst>
                </a:gridCol>
                <a:gridCol w="930845">
                  <a:extLst>
                    <a:ext uri="{9D8B030D-6E8A-4147-A177-3AD203B41FA5}">
                      <a16:colId xmlns=""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 xmlns:a16="http://schemas.microsoft.com/office/drawing/2014/main" val="20000"/>
                    </a:ext>
                  </a:extLst>
                </a:gridCol>
                <a:gridCol w="950558">
                  <a:extLst>
                    <a:ext uri="{9D8B030D-6E8A-4147-A177-3AD203B41FA5}">
                      <a16:colId xmlns="" xmlns:a16="http://schemas.microsoft.com/office/drawing/2014/main" val="20001"/>
                    </a:ext>
                  </a:extLst>
                </a:gridCol>
                <a:gridCol w="871855">
                  <a:extLst>
                    <a:ext uri="{9D8B030D-6E8A-4147-A177-3AD203B41FA5}">
                      <a16:colId xmlns="" xmlns:a16="http://schemas.microsoft.com/office/drawing/2014/main" val="20002"/>
                    </a:ext>
                  </a:extLst>
                </a:gridCol>
                <a:gridCol w="1200000">
                  <a:extLst>
                    <a:ext uri="{9D8B030D-6E8A-4147-A177-3AD203B41FA5}">
                      <a16:colId xmlns="" xmlns:a16="http://schemas.microsoft.com/office/drawing/2014/main" val="20003"/>
                    </a:ext>
                  </a:extLst>
                </a:gridCol>
                <a:gridCol w="833755">
                  <a:extLst>
                    <a:ext uri="{9D8B030D-6E8A-4147-A177-3AD203B41FA5}">
                      <a16:colId xmlns="" xmlns:a16="http://schemas.microsoft.com/office/drawing/2014/main" val="20004"/>
                    </a:ext>
                  </a:extLst>
                </a:gridCol>
                <a:gridCol w="787220">
                  <a:extLst>
                    <a:ext uri="{9D8B030D-6E8A-4147-A177-3AD203B41FA5}">
                      <a16:colId xmlns=""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 xmlns:a16="http://schemas.microsoft.com/office/drawing/2014/main" val="20000"/>
                    </a:ext>
                  </a:extLst>
                </a:gridCol>
                <a:gridCol w="916115">
                  <a:extLst>
                    <a:ext uri="{9D8B030D-6E8A-4147-A177-3AD203B41FA5}">
                      <a16:colId xmlns="" xmlns:a16="http://schemas.microsoft.com/office/drawing/2014/main" val="20001"/>
                    </a:ext>
                  </a:extLst>
                </a:gridCol>
                <a:gridCol w="871855">
                  <a:extLst>
                    <a:ext uri="{9D8B030D-6E8A-4147-A177-3AD203B41FA5}">
                      <a16:colId xmlns="" xmlns:a16="http://schemas.microsoft.com/office/drawing/2014/main" val="20002"/>
                    </a:ext>
                  </a:extLst>
                </a:gridCol>
                <a:gridCol w="1200000">
                  <a:extLst>
                    <a:ext uri="{9D8B030D-6E8A-4147-A177-3AD203B41FA5}">
                      <a16:colId xmlns="" xmlns:a16="http://schemas.microsoft.com/office/drawing/2014/main" val="20003"/>
                    </a:ext>
                  </a:extLst>
                </a:gridCol>
                <a:gridCol w="833755">
                  <a:extLst>
                    <a:ext uri="{9D8B030D-6E8A-4147-A177-3AD203B41FA5}">
                      <a16:colId xmlns="" xmlns:a16="http://schemas.microsoft.com/office/drawing/2014/main" val="20004"/>
                    </a:ext>
                  </a:extLst>
                </a:gridCol>
                <a:gridCol w="876254">
                  <a:extLst>
                    <a:ext uri="{9D8B030D-6E8A-4147-A177-3AD203B41FA5}">
                      <a16:colId xmlns=""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3010695"/>
            </p:xfrm>
            <a:graphic>
              <a:graphicData uri="http://schemas.openxmlformats.org/drawingml/2006/table">
                <a:tbl>
                  <a:tblPr firstRow="1" bandRow="1">
                    <a:tableStyleId>{616DA210-FB5B-4158-B5E0-FEB733F419BA}</a:tableStyleId>
                  </a:tblPr>
                  <a:tblGrid>
                    <a:gridCol w="893064">
                      <a:extLst>
                        <a:ext uri="{9D8B030D-6E8A-4147-A177-3AD203B41FA5}">
                          <a16:colId xmlns="" xmlns:a16="http://schemas.microsoft.com/office/drawing/2014/main" val="20000"/>
                        </a:ext>
                      </a:extLst>
                    </a:gridCol>
                    <a:gridCol w="755968">
                      <a:extLst>
                        <a:ext uri="{9D8B030D-6E8A-4147-A177-3AD203B41FA5}">
                          <a16:colId xmlns="" xmlns:a16="http://schemas.microsoft.com/office/drawing/2014/main" val="20001"/>
                        </a:ext>
                      </a:extLst>
                    </a:gridCol>
                    <a:gridCol w="916115">
                      <a:extLst>
                        <a:ext uri="{9D8B030D-6E8A-4147-A177-3AD203B41FA5}">
                          <a16:colId xmlns="" xmlns:a16="http://schemas.microsoft.com/office/drawing/2014/main" val="20002"/>
                        </a:ext>
                      </a:extLst>
                    </a:gridCol>
                    <a:gridCol w="871855">
                      <a:extLst>
                        <a:ext uri="{9D8B030D-6E8A-4147-A177-3AD203B41FA5}">
                          <a16:colId xmlns="" xmlns:a16="http://schemas.microsoft.com/office/drawing/2014/main" val="20003"/>
                        </a:ext>
                      </a:extLst>
                    </a:gridCol>
                    <a:gridCol w="1147355">
                      <a:extLst>
                        <a:ext uri="{9D8B030D-6E8A-4147-A177-3AD203B41FA5}">
                          <a16:colId xmlns="" xmlns:a16="http://schemas.microsoft.com/office/drawing/2014/main" val="20004"/>
                        </a:ext>
                      </a:extLst>
                    </a:gridCol>
                    <a:gridCol w="833755">
                      <a:extLst>
                        <a:ext uri="{9D8B030D-6E8A-4147-A177-3AD203B41FA5}">
                          <a16:colId xmlns="" xmlns:a16="http://schemas.microsoft.com/office/drawing/2014/main" val="20005"/>
                        </a:ext>
                      </a:extLst>
                    </a:gridCol>
                    <a:gridCol w="887130">
                      <a:extLst>
                        <a:ext uri="{9D8B030D-6E8A-4147-A177-3AD203B41FA5}">
                          <a16:colId xmlns=""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 xmlns:a16="http://schemas.microsoft.com/office/drawing/2014/main" val="10000"/>
                      </a:ext>
                    </a:extLst>
                  </a:tr>
                  <a:tr h="450376">
                    <a:tc>
                      <a:txBody>
                        <a:bodyPr/>
                        <a:lstStyle/>
                        <a:p>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 xmlns:a16="http://schemas.microsoft.com/office/drawing/2014/main" val="10001"/>
                      </a:ext>
                    </a:extLst>
                  </a:tr>
                  <a:tr h="360000">
                    <a:tc>
                      <a:txBody>
                        <a:bodyPr/>
                        <a:lstStyle/>
                        <a:p>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 xmlns:a16="http://schemas.microsoft.com/office/drawing/2014/main" val="10002"/>
                      </a:ext>
                    </a:extLst>
                  </a:tr>
                  <a:tr h="360000">
                    <a:tc>
                      <a:txBody>
                        <a:bodyPr/>
                        <a:lstStyle/>
                        <a:p>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 xmlns:a16="http://schemas.microsoft.com/office/drawing/2014/main" val="10003"/>
                      </a:ext>
                    </a:extLst>
                  </a:tr>
                  <a:tr h="360000">
                    <a:tc>
                      <a:txBody>
                        <a:bodyPr/>
                        <a:lstStyle/>
                        <a:p>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11</a:t>
            </a:fld>
            <a:endParaRPr lang="en-US"/>
          </a:p>
        </p:txBody>
      </p:sp>
      <p:pic>
        <p:nvPicPr>
          <p:cNvPr id="6" name="Picture 5">
            <a:extLst>
              <a:ext uri="{FF2B5EF4-FFF2-40B4-BE49-F238E27FC236}">
                <a16:creationId xmlns="" xmlns:a16="http://schemas.microsoft.com/office/drawing/2014/main" id="{4E01339A-4E42-7B48-B64A-A9E10AC181A2}"/>
              </a:ext>
            </a:extLst>
          </p:cNvPr>
          <p:cNvPicPr>
            <a:picLocks noChangeAspect="1"/>
          </p:cNvPicPr>
          <p:nvPr/>
        </p:nvPicPr>
        <p:blipFill>
          <a:blip r:embed="rId3"/>
          <a:stretch>
            <a:fillRect/>
          </a:stretch>
        </p:blipFill>
        <p:spPr>
          <a:xfrm>
            <a:off x="4095848" y="4950265"/>
            <a:ext cx="4394200" cy="558800"/>
          </a:xfrm>
          <a:prstGeom prst="rect">
            <a:avLst/>
          </a:prstGeom>
        </p:spPr>
      </p:pic>
    </p:spTree>
    <p:extLst>
      <p:ext uri="{BB962C8B-B14F-4D97-AF65-F5344CB8AC3E}">
        <p14:creationId xmlns:p14="http://schemas.microsoft.com/office/powerpoint/2010/main" val="8235553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xmlns="">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2341237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xmlns="">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xmlns="">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xmlns="">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xmlns="">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pic>
        <p:nvPicPr>
          <p:cNvPr id="3" name="Picture 2">
            <a:extLst>
              <a:ext uri="{FF2B5EF4-FFF2-40B4-BE49-F238E27FC236}">
                <a16:creationId xmlns="" xmlns:a16="http://schemas.microsoft.com/office/drawing/2014/main" id="{4A73EBA9-6DFE-EB4E-9899-044B4DB00367}"/>
              </a:ext>
            </a:extLst>
          </p:cNvPr>
          <p:cNvPicPr>
            <a:picLocks noChangeAspect="1"/>
          </p:cNvPicPr>
          <p:nvPr/>
        </p:nvPicPr>
        <p:blipFill>
          <a:blip r:embed="rId3"/>
          <a:stretch>
            <a:fillRect/>
          </a:stretch>
        </p:blipFill>
        <p:spPr>
          <a:xfrm>
            <a:off x="1273126" y="2267756"/>
            <a:ext cx="9645748" cy="861882"/>
          </a:xfrm>
          <a:prstGeom prst="rect">
            <a:avLst/>
          </a:prstGeom>
        </p:spPr>
      </p:pic>
    </p:spTree>
    <p:extLst>
      <p:ext uri="{BB962C8B-B14F-4D97-AF65-F5344CB8AC3E}">
        <p14:creationId xmlns:p14="http://schemas.microsoft.com/office/powerpoint/2010/main" val="15207362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120439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pPr>
              <a:spcAft>
                <a:spcPts val="1800"/>
              </a:spcAft>
            </a:pPr>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pPr>
              <a:spcAft>
                <a:spcPts val="1800"/>
              </a:spcAft>
            </a:pPr>
            <a:r>
              <a:rPr lang="en-US" sz="2400" dirty="0">
                <a:latin typeface="Karla" charset="0"/>
                <a:ea typeface="Karla" charset="0"/>
                <a:cs typeface="Karla" charset="0"/>
              </a:rPr>
              <a:t>For example for the gender, we create a new variable:</a:t>
            </a:r>
          </a:p>
          <a:p>
            <a:pPr>
              <a:spcAft>
                <a:spcPts val="1800"/>
              </a:spcAft>
            </a:pPr>
            <a:endParaRPr lang="en-US" sz="2400" dirty="0">
              <a:latin typeface="Karla" charset="0"/>
              <a:ea typeface="Karla" charset="0"/>
              <a:cs typeface="Karla" charset="0"/>
            </a:endParaRPr>
          </a:p>
          <a:p>
            <a:pPr>
              <a:spcAft>
                <a:spcPts val="1800"/>
              </a:spcAft>
            </a:pPr>
            <a:endParaRPr lang="en-US" sz="2400" dirty="0">
              <a:latin typeface="Karla" charset="0"/>
              <a:ea typeface="Karla" charset="0"/>
              <a:cs typeface="Karla" charset="0"/>
            </a:endParaRPr>
          </a:p>
          <a:p>
            <a:pPr>
              <a:spcBef>
                <a:spcPts val="624"/>
              </a:spcBef>
              <a:spcAft>
                <a:spcPts val="1800"/>
              </a:spcAft>
            </a:pPr>
            <a:r>
              <a:rPr lang="en-US" sz="2400" dirty="0" smtClean="0">
                <a:latin typeface="Karla" charset="0"/>
                <a:ea typeface="Karla" charset="0"/>
                <a:cs typeface="Karla" charset="0"/>
              </a:rPr>
              <a:t>We </a:t>
            </a:r>
            <a:r>
              <a:rPr lang="en-US" sz="2400" dirty="0">
                <a:latin typeface="Karla" charset="0"/>
                <a:ea typeface="Karla" charset="0"/>
                <a:cs typeface="Karla" charset="0"/>
              </a:rPr>
              <a:t>then use this variable as a predictor in the regression equation. </a:t>
            </a:r>
          </a:p>
          <a:p>
            <a:pPr>
              <a:spcAft>
                <a:spcPts val="1800"/>
              </a:spcAft>
            </a:pPr>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37898" y="3018032"/>
            <a:ext cx="5283200" cy="883920"/>
          </a:xfrm>
          <a:prstGeom prst="rect">
            <a:avLst/>
          </a:prstGeom>
        </p:spPr>
      </p:pic>
      <p:pic>
        <p:nvPicPr>
          <p:cNvPr id="6" name="Picture 5"/>
          <p:cNvPicPr>
            <a:picLocks noChangeAspect="1"/>
          </p:cNvPicPr>
          <p:nvPr/>
        </p:nvPicPr>
        <p:blipFill>
          <a:blip r:embed="rId3"/>
          <a:stretch>
            <a:fillRect/>
          </a:stretch>
        </p:blipFill>
        <p:spPr>
          <a:xfrm>
            <a:off x="1336040" y="5129175"/>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556649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xmlns="">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smtClean="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xmlns="">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677566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2225040" y="3898065"/>
            <a:ext cx="6705600" cy="2148405"/>
            <a:chOff x="2225040" y="3898065"/>
            <a:chExt cx="6705600" cy="2148405"/>
          </a:xfrm>
        </p:grpSpPr>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gr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541884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smtClean="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smtClean="0">
                    <a:latin typeface="Karla" charset="0"/>
                    <a:ea typeface="Karla" charset="0"/>
                    <a:cs typeface="Karla" charset="0"/>
                  </a:rPr>
                  <a:t>Question: What is the interpretation of </a:t>
                </a:r>
                <a14:m>
                  <m:oMath xmlns:m="http://schemas.openxmlformats.org/officeDocument/2006/math" xmlns="">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r>
                      <a:rPr lang="en-US" b="0" i="1" smtClean="0">
                        <a:latin typeface="Cambria Math"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b="0" i="1" smtClean="0">
                        <a:latin typeface="Cambria Math"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2</m:t>
                        </m:r>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028258" y="2425700"/>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21297754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833415" y="1177758"/>
            <a:ext cx="10327008" cy="4030346"/>
          </a:xfrm>
        </p:spPr>
        <p:txBody>
          <a:bodyPr/>
          <a:lstStyle/>
          <a:p>
            <a:pPr>
              <a:spcBef>
                <a:spcPts val="1272"/>
              </a:spcBef>
            </a:pPr>
            <a:r>
              <a:rPr lang="en-US" b="1" dirty="0" smtClean="0"/>
              <a:t>Section</a:t>
            </a:r>
            <a:r>
              <a:rPr lang="en-US" dirty="0" smtClean="0"/>
              <a:t>: Friday </a:t>
            </a:r>
            <a:r>
              <a:rPr lang="en-US" dirty="0"/>
              <a:t>1:30-2:45pm : </a:t>
            </a:r>
            <a:r>
              <a:rPr lang="en-US" dirty="0" smtClean="0"/>
              <a:t>@ </a:t>
            </a:r>
            <a:r>
              <a:rPr lang="en-US" dirty="0"/>
              <a:t>MD </a:t>
            </a:r>
            <a:r>
              <a:rPr lang="en-US" dirty="0" smtClean="0"/>
              <a:t>123</a:t>
            </a:r>
            <a:r>
              <a:rPr lang="en-US" dirty="0"/>
              <a:t> </a:t>
            </a:r>
            <a:r>
              <a:rPr lang="en-US" dirty="0" smtClean="0"/>
              <a:t>(only this Friday)</a:t>
            </a:r>
          </a:p>
          <a:p>
            <a:pPr>
              <a:spcBef>
                <a:spcPts val="1272"/>
              </a:spcBef>
            </a:pPr>
            <a:r>
              <a:rPr lang="en-US" b="1" dirty="0" smtClean="0"/>
              <a:t>A-section:</a:t>
            </a:r>
            <a:r>
              <a:rPr lang="en-US" dirty="0" smtClean="0"/>
              <a:t> </a:t>
            </a:r>
            <a:r>
              <a:rPr lang="en-US" dirty="0"/>
              <a:t>T</a:t>
            </a:r>
            <a:r>
              <a:rPr lang="en-US" dirty="0" smtClean="0"/>
              <a:t>oday: 5:00-6:30pm @60 </a:t>
            </a:r>
            <a:r>
              <a:rPr lang="en-US" dirty="0"/>
              <a:t>Oxford str. Room 330</a:t>
            </a:r>
            <a:r>
              <a:rPr lang="en-US" dirty="0" smtClean="0"/>
              <a:t> </a:t>
            </a:r>
            <a:endParaRPr lang="en-US" dirty="0"/>
          </a:p>
          <a:p>
            <a:pPr>
              <a:spcBef>
                <a:spcPts val="1272"/>
              </a:spcBef>
            </a:pPr>
            <a:r>
              <a:rPr lang="en-US" b="1" dirty="0" smtClean="0"/>
              <a:t>Mixer</a:t>
            </a:r>
            <a:r>
              <a:rPr lang="en-US" dirty="0" smtClean="0"/>
              <a:t>: Today 7:30pm @IACS lobby </a:t>
            </a:r>
            <a:endParaRPr lang="en-US" dirty="0"/>
          </a:p>
          <a:p>
            <a:pPr>
              <a:spcBef>
                <a:spcPts val="1272"/>
              </a:spcBef>
            </a:pPr>
            <a:r>
              <a:rPr lang="en-US" b="1" dirty="0" smtClean="0"/>
              <a:t>Regrade requests</a:t>
            </a:r>
            <a:r>
              <a:rPr lang="en-US" dirty="0" smtClean="0"/>
              <a:t>:</a:t>
            </a:r>
          </a:p>
          <a:p>
            <a:pPr>
              <a:spcBef>
                <a:spcPts val="1272"/>
              </a:spcBef>
            </a:pPr>
            <a:r>
              <a:rPr lang="en-US" dirty="0" smtClean="0"/>
              <a:t>	</a:t>
            </a:r>
            <a:r>
              <a:rPr lang="en-US" sz="2400" dirty="0" smtClean="0"/>
              <a:t>HW1 grades are released. </a:t>
            </a:r>
            <a:r>
              <a:rPr lang="en-US" sz="2400" dirty="0"/>
              <a:t>For regrade requests email the helpline with subject line </a:t>
            </a:r>
            <a:r>
              <a:rPr lang="en-US" sz="2400" b="1" dirty="0" smtClean="0"/>
              <a:t>Regrade </a:t>
            </a:r>
            <a:r>
              <a:rPr lang="en-US" sz="2400" b="1" dirty="0"/>
              <a:t>HW1: </a:t>
            </a:r>
            <a:r>
              <a:rPr lang="en-US" sz="2400" b="1" dirty="0" smtClean="0"/>
              <a:t>Grader=</a:t>
            </a:r>
            <a:r>
              <a:rPr lang="en-US" sz="2400" b="1" dirty="0" err="1" smtClean="0"/>
              <a:t>johnsmith</a:t>
            </a:r>
            <a:r>
              <a:rPr lang="en-US" sz="2400" b="1" dirty="0" smtClean="0"/>
              <a:t>  </a:t>
            </a:r>
            <a:r>
              <a:rPr lang="en-US" sz="2400" dirty="0"/>
              <a:t>within </a:t>
            </a:r>
            <a:r>
              <a:rPr lang="en-US" sz="2400" b="1" dirty="0" smtClean="0"/>
              <a:t>48 hours </a:t>
            </a:r>
            <a:r>
              <a:rPr lang="en-US" sz="2400" dirty="0"/>
              <a:t>of the grade release</a:t>
            </a:r>
            <a:r>
              <a:rPr lang="en-US" sz="2400" dirty="0" smtClean="0"/>
              <a:t>.</a:t>
            </a:r>
            <a:endParaRPr lang="en-US" dirty="0" smtClean="0"/>
          </a:p>
          <a:p>
            <a:pPr>
              <a:spcBef>
                <a:spcPts val="1272"/>
              </a:spcBef>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404766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xmlns="">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33105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3"/>
          <a:stretch>
            <a:fillRect/>
          </a:stretch>
        </p:blipFill>
        <p:spPr>
          <a:xfrm>
            <a:off x="2162789" y="3750112"/>
            <a:ext cx="6024880" cy="335280"/>
          </a:xfrm>
          <a:prstGeom prst="rect">
            <a:avLst/>
          </a:prstGeom>
        </p:spPr>
      </p:pic>
      <p:pic>
        <p:nvPicPr>
          <p:cNvPr id="6" name="Picture 5"/>
          <p:cNvPicPr>
            <a:picLocks noChangeAspect="1"/>
          </p:cNvPicPr>
          <p:nvPr/>
        </p:nvPicPr>
        <p:blipFill>
          <a:blip r:embed="rId4"/>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2106303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2" name="Content Placeholder 1"/>
          <p:cNvSpPr>
            <a:spLocks noGrp="1"/>
          </p:cNvSpPr>
          <p:nvPr>
            <p:ph idx="1"/>
          </p:nvPr>
        </p:nvSpPr>
        <p:spPr>
          <a:xfrm>
            <a:off x="804371" y="4937760"/>
            <a:ext cx="10327008" cy="1599950"/>
          </a:xfrm>
        </p:spPr>
        <p:txBody>
          <a:bodyPr/>
          <a:lstStyle/>
          <a:p>
            <a:r>
              <a:rPr lang="en-US" b="1" dirty="0" smtClean="0"/>
              <a:t>Question</a:t>
            </a:r>
            <a:r>
              <a:rPr lang="en-US" dirty="0" smtClean="0"/>
              <a:t>: Explain the plots above?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0105363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782913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5899519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xmlns="">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a:t>
                </a:r>
                <a:r>
                  <a:rPr lang="en-US" sz="2400" dirty="0" smtClean="0"/>
                  <a:t>write:</a:t>
                </a: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159000" y="2233329"/>
            <a:ext cx="6299200" cy="416560"/>
          </a:xfrm>
          <a:prstGeom prst="rect">
            <a:avLst/>
          </a:prstGeom>
        </p:spPr>
      </p:pic>
      <p:pic>
        <p:nvPicPr>
          <p:cNvPr id="5" name="Picture 4"/>
          <p:cNvPicPr>
            <a:picLocks noChangeAspect="1"/>
          </p:cNvPicPr>
          <p:nvPr/>
        </p:nvPicPr>
        <p:blipFill>
          <a:blip r:embed="rId5"/>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183857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932496" y="42896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3362032" y="5086913"/>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pic>
        <p:nvPicPr>
          <p:cNvPr id="6" name="Picture 5"/>
          <p:cNvPicPr>
            <a:picLocks noChangeAspect="1"/>
          </p:cNvPicPr>
          <p:nvPr/>
        </p:nvPicPr>
        <p:blipFill>
          <a:blip r:embed="rId3"/>
          <a:stretch>
            <a:fillRect/>
          </a:stretch>
        </p:blipFill>
        <p:spPr>
          <a:xfrm>
            <a:off x="1010604" y="1367186"/>
            <a:ext cx="10248900" cy="1866900"/>
          </a:xfrm>
          <a:prstGeom prst="rect">
            <a:avLst/>
          </a:prstGeom>
        </p:spPr>
      </p:pic>
      <p:sp>
        <p:nvSpPr>
          <p:cNvPr id="5" name="Rectangle 4"/>
          <p:cNvSpPr/>
          <p:nvPr/>
        </p:nvSpPr>
        <p:spPr>
          <a:xfrm>
            <a:off x="3657600" y="983807"/>
            <a:ext cx="5007429" cy="2771028"/>
          </a:xfrm>
          <a:prstGeom prst="rect">
            <a:avLst/>
          </a:prstGeom>
          <a:solidFill>
            <a:srgbClr val="F9F9F9">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Callout 7"/>
          <p:cNvSpPr/>
          <p:nvPr/>
        </p:nvSpPr>
        <p:spPr>
          <a:xfrm>
            <a:off x="6415314" y="0"/>
            <a:ext cx="2249715" cy="856343"/>
          </a:xfrm>
          <a:prstGeom prst="wedgeEllipseCallout">
            <a:avLst>
              <a:gd name="adj1" fmla="val -25349"/>
              <a:gd name="adj2" fmla="val 111653"/>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Design Matrix</a:t>
            </a:r>
            <a:endParaRPr lang="en-US" dirty="0">
              <a:solidFill>
                <a:schemeClr val="tx1">
                  <a:lumMod val="75000"/>
                  <a:lumOff val="25000"/>
                </a:schemeClr>
              </a:solidFill>
            </a:endParaRPr>
          </a:p>
        </p:txBody>
      </p:sp>
    </p:spTree>
    <p:extLst>
      <p:ext uri="{BB962C8B-B14F-4D97-AF65-F5344CB8AC3E}">
        <p14:creationId xmlns:p14="http://schemas.microsoft.com/office/powerpoint/2010/main" val="66235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3" y="1022095"/>
                <a:ext cx="11009293" cy="2111143"/>
              </a:xfrm>
            </p:spPr>
            <p:txBody>
              <a:bodyPr/>
              <a:lstStyle/>
              <a:p>
                <a:r>
                  <a:rPr lang="en-US" sz="2400" dirty="0" smtClean="0"/>
                  <a:t>We can generalize polynomial models:</a:t>
                </a:r>
              </a:p>
              <a:p>
                <a:pPr marL="457200" indent="-457200">
                  <a:buFont typeface="+mj-lt"/>
                  <a:buAutoNum type="arabicPeriod"/>
                </a:pPr>
                <a:r>
                  <a:rPr lang="en-US" sz="2400" dirty="0" smtClean="0"/>
                  <a:t>consider </a:t>
                </a:r>
                <a:r>
                  <a:rPr lang="en-US" sz="2400" dirty="0"/>
                  <a:t>polynomial models with multiple predictor</a:t>
                </a:r>
                <a:r>
                  <a:rPr lang="en-US" sz="2400" dirty="0" smtClean="0"/>
                  <a:t>s </a:t>
                </a:r>
                <a14:m>
                  <m:oMath xmlns:m="http://schemas.openxmlformats.org/officeDocument/2006/math" xmlns="">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 …,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𝑗</m:t>
                            </m:r>
                          </m:sub>
                        </m:sSub>
                      </m:e>
                    </m:d>
                    <m:r>
                      <a:rPr lang="en-US" sz="2400" b="0" i="1" smtClean="0">
                        <a:latin typeface="Cambria Math" charset="0"/>
                      </a:rPr>
                      <m:t>:</m:t>
                    </m:r>
                  </m:oMath>
                </a14:m>
                <a:endParaRPr lang="en-US" sz="2400" b="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smtClean="0"/>
                  <a:t>consider </a:t>
                </a:r>
                <a:r>
                  <a:rPr lang="en-US" sz="2400" dirty="0"/>
                  <a:t>polynomial models with multiple </a:t>
                </a:r>
                <a:r>
                  <a:rPr lang="en-US" sz="2400" dirty="0" smtClean="0"/>
                  <a:t>predictors </a:t>
                </a:r>
                <a14:m>
                  <m:oMath xmlns:m="http://schemas.openxmlformats.org/officeDocument/2006/math" xmlns="">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e>
                    </m:d>
                  </m:oMath>
                </a14:m>
                <a:r>
                  <a:rPr lang="en-US" sz="2400" dirty="0" smtClean="0"/>
                  <a:t> </a:t>
                </a:r>
                <a:r>
                  <a:rPr lang="en-US" sz="2400" dirty="0"/>
                  <a:t> </a:t>
                </a:r>
                <a:r>
                  <a:rPr lang="en-US" sz="2400" dirty="0" smtClean="0"/>
                  <a:t>and </a:t>
                </a:r>
                <a:r>
                  <a:rPr lang="en-US" sz="2400" dirty="0"/>
                  <a:t>cross terms:</a:t>
                </a:r>
              </a:p>
              <a:p>
                <a:endParaRPr lang="en-US" sz="2400" b="0"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3" y="1022095"/>
                <a:ext cx="11009293" cy="2111143"/>
              </a:xfrm>
              <a:blipFill rotWithShape="0">
                <a:blip r:embed="rId2"/>
                <a:stretch>
                  <a:fillRect l="-886" t="-2312" b="-945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pic>
        <p:nvPicPr>
          <p:cNvPr id="8" name="Picture 7"/>
          <p:cNvPicPr>
            <a:picLocks noChangeAspect="1"/>
          </p:cNvPicPr>
          <p:nvPr/>
        </p:nvPicPr>
        <p:blipFill>
          <a:blip r:embed="rId3"/>
          <a:stretch>
            <a:fillRect/>
          </a:stretch>
        </p:blipFill>
        <p:spPr>
          <a:xfrm>
            <a:off x="3226560" y="4638221"/>
            <a:ext cx="6223000" cy="1587500"/>
          </a:xfrm>
          <a:prstGeom prst="rect">
            <a:avLst/>
          </a:prstGeom>
        </p:spPr>
      </p:pic>
      <p:pic>
        <p:nvPicPr>
          <p:cNvPr id="9" name="Picture 8"/>
          <p:cNvPicPr>
            <a:picLocks noChangeAspect="1"/>
          </p:cNvPicPr>
          <p:nvPr/>
        </p:nvPicPr>
        <p:blipFill>
          <a:blip r:embed="rId4"/>
          <a:stretch>
            <a:fillRect/>
          </a:stretch>
        </p:blipFill>
        <p:spPr>
          <a:xfrm>
            <a:off x="3422650" y="1915948"/>
            <a:ext cx="5499100" cy="2146300"/>
          </a:xfrm>
          <a:prstGeom prst="rect">
            <a:avLst/>
          </a:prstGeom>
        </p:spPr>
      </p:pic>
    </p:spTree>
    <p:extLst>
      <p:ext uri="{BB962C8B-B14F-4D97-AF65-F5344CB8AC3E}">
        <p14:creationId xmlns:p14="http://schemas.microsoft.com/office/powerpoint/2010/main" val="572079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3" cy="2111143"/>
              </a:xfrm>
            </p:spPr>
            <p:txBody>
              <a:bodyPr/>
              <a:lstStyle/>
              <a:p>
                <a:endParaRPr lang="en-US" sz="2400" b="0" dirty="0" smtClean="0"/>
              </a:p>
              <a:p>
                <a:r>
                  <a:rPr lang="en-US" sz="2400" dirty="0" smtClean="0"/>
                  <a:t>In each case, we consider each term </a:t>
                </a:r>
                <a14:m>
                  <m:oMath xmlns:m="http://schemas.openxmlformats.org/officeDocument/2006/math" xmlns="">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𝑗</m:t>
                        </m:r>
                      </m:sub>
                      <m:sup>
                        <m:r>
                          <a:rPr lang="en-US" sz="2400" b="0" i="1" smtClean="0">
                            <a:latin typeface="Cambria Math" charset="0"/>
                          </a:rPr>
                          <m:t>𝑚</m:t>
                        </m:r>
                      </m:sup>
                    </m:sSubSup>
                    <m:r>
                      <a:rPr lang="en-US" sz="2400" i="1">
                        <a:latin typeface="Cambria Math" charset="0"/>
                      </a:rPr>
                      <m:t>, </m:t>
                    </m:r>
                    <m:r>
                      <a:rPr lang="en-US" sz="2400" b="0" i="0" smtClean="0">
                        <a:latin typeface="Cambria Math" charset="0"/>
                      </a:rPr>
                      <m:t> </m:t>
                    </m:r>
                  </m:oMath>
                </a14:m>
                <a:r>
                  <a:rPr lang="en-US" sz="2400" dirty="0" smtClean="0"/>
                  <a:t>and each cross term </a:t>
                </a:r>
                <a14:m>
                  <m:oMath xmlns:m="http://schemas.openxmlformats.org/officeDocument/2006/math" xmlns="">
                    <m:sSub>
                      <m:sSubPr>
                        <m:ctrlPr>
                          <a:rPr lang="en-US" sz="2400" i="1">
                            <a:latin typeface="Cambria Math" charset="0"/>
                          </a:rPr>
                        </m:ctrlPr>
                      </m:sSubPr>
                      <m:e>
                        <m:r>
                          <a:rPr lang="en-US" sz="2400" b="0" i="1" smtClean="0">
                            <a:latin typeface="Cambria Math" charset="0"/>
                          </a:rPr>
                          <m:t>𝑥</m:t>
                        </m:r>
                      </m:e>
                      <m:sub>
                        <m:r>
                          <a:rPr lang="en-US" sz="2400" i="1">
                            <a:latin typeface="Cambria Math" charset="0"/>
                          </a:rPr>
                          <m:t>1</m:t>
                        </m:r>
                      </m:sub>
                    </m:sSub>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i="1">
                        <a:latin typeface="Cambria Math" charset="0"/>
                      </a:rPr>
                      <m:t>, </m:t>
                    </m:r>
                  </m:oMath>
                </a14:m>
                <a:r>
                  <a:rPr lang="en-US" sz="2400" dirty="0" smtClean="0"/>
                  <a:t>as a unique predictor and apply linear regression:</a:t>
                </a:r>
              </a:p>
              <a:p>
                <a:endParaRPr lang="en-US" sz="2400" dirty="0"/>
              </a:p>
              <a:p>
                <a:endParaRPr lang="en-US" sz="2400" b="0"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2111143"/>
              </a:xfrm>
              <a:blipFill rotWithShape="0">
                <a:blip r:embed="rId2"/>
                <a:stretch>
                  <a:fillRect l="-886"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3347042" y="3581400"/>
            <a:ext cx="6350000" cy="782320"/>
          </a:xfrm>
          <a:prstGeom prst="rect">
            <a:avLst/>
          </a:prstGeom>
        </p:spPr>
      </p:pic>
      <p:pic>
        <p:nvPicPr>
          <p:cNvPr id="9" name="Picture 8">
            <a:extLst>
              <a:ext uri="{FF2B5EF4-FFF2-40B4-BE49-F238E27FC236}">
                <a16:creationId xmlns="" xmlns:a16="http://schemas.microsoft.com/office/drawing/2014/main" id="{4E01339A-4E42-7B48-B64A-A9E10AC181A2}"/>
              </a:ext>
            </a:extLst>
          </p:cNvPr>
          <p:cNvPicPr>
            <a:picLocks noChangeAspect="1"/>
          </p:cNvPicPr>
          <p:nvPr/>
        </p:nvPicPr>
        <p:blipFill>
          <a:blip r:embed="rId4"/>
          <a:stretch>
            <a:fillRect/>
          </a:stretch>
        </p:blipFill>
        <p:spPr>
          <a:xfrm>
            <a:off x="4397703" y="4778691"/>
            <a:ext cx="3548994" cy="451317"/>
          </a:xfrm>
          <a:prstGeom prst="rect">
            <a:avLst/>
          </a:prstGeom>
        </p:spPr>
      </p:pic>
    </p:spTree>
    <p:extLst>
      <p:ext uri="{BB962C8B-B14F-4D97-AF65-F5344CB8AC3E}">
        <p14:creationId xmlns:p14="http://schemas.microsoft.com/office/powerpoint/2010/main" val="2110273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Model selection </a:t>
            </a:r>
            <a:r>
              <a:rPr lang="en-US" sz="2400" dirty="0"/>
              <a:t>is the application of a principled method to determine the complexity of the model, e.g. choosing a subset of predictors, choosing the degree of the polynomial model etc.</a:t>
            </a:r>
          </a:p>
          <a:p>
            <a:endParaRPr lang="en-US" sz="2400" dirty="0"/>
          </a:p>
          <a:p>
            <a:pPr>
              <a:spcAft>
                <a:spcPts val="600"/>
              </a:spcAft>
            </a:pPr>
            <a:r>
              <a:rPr lang="en-US" sz="2400" dirty="0"/>
              <a:t>A strong motivation for performing model selection is to avoid </a:t>
            </a:r>
            <a:r>
              <a:rPr lang="en-US" sz="2400" b="1" dirty="0"/>
              <a:t>overfitting</a:t>
            </a:r>
            <a:r>
              <a:rPr lang="en-US" sz="2400" dirty="0"/>
              <a:t>, which we </a:t>
            </a:r>
            <a:r>
              <a:rPr lang="en-US" sz="2400" dirty="0" smtClean="0"/>
              <a:t>can </a:t>
            </a:r>
            <a:r>
              <a:rPr lang="en-US" sz="2400" dirty="0"/>
              <a:t>happen when: </a:t>
            </a:r>
          </a:p>
          <a:p>
            <a:pPr marL="342900" indent="-342900">
              <a:buFont typeface="Arial" charset="0"/>
              <a:buChar char="•"/>
            </a:pPr>
            <a:r>
              <a:rPr lang="en-US" sz="2400" dirty="0"/>
              <a:t>there are too many predictors:</a:t>
            </a:r>
          </a:p>
          <a:p>
            <a:pPr marL="1085820" lvl="1" indent="-342900">
              <a:buFont typeface="Arial" charset="0"/>
              <a:buChar char="•"/>
            </a:pPr>
            <a:r>
              <a:rPr lang="en-US" dirty="0"/>
              <a:t>the feature space has high dimensionality</a:t>
            </a:r>
          </a:p>
          <a:p>
            <a:pPr marL="1085820" lvl="1" indent="-342900">
              <a:buFont typeface="Arial" charset="0"/>
              <a:buChar char="•"/>
            </a:pPr>
            <a:r>
              <a:rPr lang="en-US" dirty="0"/>
              <a:t>the polynomial degree is too high</a:t>
            </a:r>
          </a:p>
          <a:p>
            <a:pPr marL="1085820" lvl="1" indent="-342900">
              <a:buFont typeface="Arial" charset="0"/>
              <a:buChar char="•"/>
            </a:pPr>
            <a:r>
              <a:rPr lang="en-US" dirty="0"/>
              <a:t>too many cross terms are considered</a:t>
            </a:r>
          </a:p>
          <a:p>
            <a:pPr marL="342900" indent="-342900">
              <a:buFont typeface="Arial" charset="0"/>
              <a:buChar char="•"/>
            </a:pPr>
            <a:r>
              <a:rPr lang="en-US" sz="2400" dirty="0"/>
              <a:t>the coefficients values are too </a:t>
            </a:r>
            <a:r>
              <a:rPr lang="en-US" sz="2400" b="1" dirty="0">
                <a:solidFill>
                  <a:schemeClr val="accent2"/>
                </a:solidFill>
              </a:rPr>
              <a:t>extreme</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1343214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
        <p:nvSpPr>
          <p:cNvPr id="5" name="Content Placeholder 2">
            <a:extLst>
              <a:ext uri="{FF2B5EF4-FFF2-40B4-BE49-F238E27FC236}">
                <a16:creationId xmlns="" xmlns:mc="http://schemas.openxmlformats.org/markup-compatibility/2006" xmlns:a14="http://schemas.microsoft.com/office/drawing/2010/main"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t>Multiple </a:t>
            </a:r>
            <a:r>
              <a:rPr lang="en-US" sz="2400" dirty="0"/>
              <a:t>Linear Regression: </a:t>
            </a:r>
          </a:p>
          <a:p>
            <a:pPr marL="1200120" lvl="1" indent="-457200">
              <a:spcBef>
                <a:spcPts val="0"/>
              </a:spcBef>
              <a:spcAft>
                <a:spcPts val="600"/>
              </a:spcAft>
              <a:buFont typeface="Arial" charset="0"/>
              <a:buChar char="•"/>
            </a:pPr>
            <a:r>
              <a:rPr lang="en-US" sz="2000" dirty="0" smtClean="0"/>
              <a:t>Collinearity</a:t>
            </a:r>
            <a:endParaRPr lang="en-US" sz="2000" dirty="0"/>
          </a:p>
          <a:p>
            <a:pPr marL="1200120" lvl="1" indent="-457200">
              <a:spcBef>
                <a:spcPts val="0"/>
              </a:spcBef>
              <a:spcAft>
                <a:spcPts val="600"/>
              </a:spcAft>
              <a:buFont typeface="Arial" charset="0"/>
              <a:buChar char="•"/>
            </a:pPr>
            <a:r>
              <a:rPr lang="en-US" sz="2000" dirty="0" smtClean="0"/>
              <a:t>Hypothesis Testing</a:t>
            </a:r>
          </a:p>
          <a:p>
            <a:pPr marL="1200120" lvl="1" indent="-457200">
              <a:spcBef>
                <a:spcPts val="0"/>
              </a:spcBef>
              <a:spcAft>
                <a:spcPts val="600"/>
              </a:spcAft>
              <a:buFont typeface="Arial" charset="0"/>
              <a:buChar char="•"/>
            </a:pPr>
            <a:r>
              <a:rPr lang="en-US" sz="2000" dirty="0" smtClean="0"/>
              <a:t>Categorical Predictors</a:t>
            </a:r>
            <a:endParaRPr lang="en-US" sz="2000" dirty="0"/>
          </a:p>
          <a:p>
            <a:pPr marL="1200120" lvl="1" indent="-457200">
              <a:spcBef>
                <a:spcPts val="0"/>
              </a:spcBef>
              <a:spcAft>
                <a:spcPts val="600"/>
              </a:spcAft>
              <a:buFont typeface="Arial" charset="0"/>
              <a:buChar char="•"/>
            </a:pPr>
            <a:r>
              <a:rPr lang="en-US" sz="2000" dirty="0" smtClean="0"/>
              <a:t>Interaction </a:t>
            </a:r>
            <a:r>
              <a:rPr lang="en-US" sz="2000" dirty="0"/>
              <a:t>Terms</a:t>
            </a:r>
          </a:p>
          <a:p>
            <a:pPr>
              <a:spcBef>
                <a:spcPts val="0"/>
              </a:spcBef>
              <a:spcAft>
                <a:spcPts val="600"/>
              </a:spcAft>
            </a:pPr>
            <a:r>
              <a:rPr lang="en-US" sz="2400" dirty="0"/>
              <a:t>Polynomial </a:t>
            </a:r>
            <a:r>
              <a:rPr lang="en-US" sz="2400" dirty="0" smtClean="0"/>
              <a:t>Regression</a:t>
            </a:r>
          </a:p>
          <a:p>
            <a:pPr>
              <a:spcBef>
                <a:spcPts val="0"/>
              </a:spcBef>
              <a:spcAft>
                <a:spcPts val="600"/>
              </a:spcAft>
            </a:pPr>
            <a:r>
              <a:rPr lang="en-US" sz="2400" dirty="0" smtClean="0"/>
              <a:t>Generalized Polynomial Regression</a:t>
            </a:r>
          </a:p>
          <a:p>
            <a:pPr>
              <a:spcBef>
                <a:spcPts val="0"/>
              </a:spcBef>
              <a:spcAft>
                <a:spcPts val="600"/>
              </a:spcAft>
            </a:pPr>
            <a:r>
              <a:rPr lang="en-US" sz="2400" dirty="0" smtClean="0"/>
              <a:t>Overfitting</a:t>
            </a:r>
          </a:p>
          <a:p>
            <a:pPr>
              <a:spcBef>
                <a:spcPts val="0"/>
              </a:spcBef>
              <a:spcAft>
                <a:spcPts val="600"/>
              </a:spcAft>
            </a:pPr>
            <a:r>
              <a:rPr lang="en-US" sz="2400" dirty="0" smtClean="0"/>
              <a:t>Model Selection </a:t>
            </a:r>
          </a:p>
          <a:p>
            <a:pPr marL="1085820" lvl="1" indent="-342900">
              <a:spcBef>
                <a:spcPts val="0"/>
              </a:spcBef>
              <a:spcAft>
                <a:spcPts val="600"/>
              </a:spcAft>
              <a:buFont typeface="Arial" charset="0"/>
              <a:buChar char="•"/>
            </a:pPr>
            <a:r>
              <a:rPr lang="en-US" sz="2000" dirty="0"/>
              <a:t>	</a:t>
            </a:r>
            <a:r>
              <a:rPr lang="en-US" sz="2000" dirty="0" smtClean="0"/>
              <a:t>Exhaustive Selection</a:t>
            </a:r>
          </a:p>
          <a:p>
            <a:pPr marL="1085820" lvl="1" indent="-342900">
              <a:spcBef>
                <a:spcPts val="0"/>
              </a:spcBef>
              <a:spcAft>
                <a:spcPts val="600"/>
              </a:spcAft>
              <a:buFont typeface="Arial" charset="0"/>
              <a:buChar char="•"/>
            </a:pPr>
            <a:r>
              <a:rPr lang="en-US" sz="2000" dirty="0"/>
              <a:t>	</a:t>
            </a:r>
            <a:r>
              <a:rPr lang="en-US" sz="2000" dirty="0" smtClean="0"/>
              <a:t>Forward/Backward</a:t>
            </a:r>
          </a:p>
          <a:p>
            <a:pPr>
              <a:spcBef>
                <a:spcPts val="0"/>
              </a:spcBef>
              <a:spcAft>
                <a:spcPts val="600"/>
              </a:spcAft>
            </a:pPr>
            <a:r>
              <a:rPr lang="en-US" sz="2400" dirty="0"/>
              <a:t>AIC</a:t>
            </a:r>
          </a:p>
          <a:p>
            <a:pPr>
              <a:spcBef>
                <a:spcPts val="0"/>
              </a:spcBef>
              <a:spcAft>
                <a:spcPts val="600"/>
              </a:spcAft>
            </a:pPr>
            <a:r>
              <a:rPr lang="en-US" sz="2400" dirty="0" smtClean="0"/>
              <a:t>Cross Validation</a:t>
            </a:r>
          </a:p>
          <a:p>
            <a:pPr>
              <a:spcBef>
                <a:spcPts val="0"/>
              </a:spcBef>
              <a:spcAft>
                <a:spcPts val="600"/>
              </a:spcAft>
            </a:pPr>
            <a:r>
              <a:rPr lang="en-US" sz="2400" dirty="0" smtClean="0"/>
              <a:t>MLE</a:t>
            </a:r>
            <a:r>
              <a:rPr lang="en-US" sz="2400" dirty="0"/>
              <a:t>	</a:t>
            </a:r>
          </a:p>
          <a:p>
            <a:pPr>
              <a:spcBef>
                <a:spcPts val="672"/>
              </a:spcBef>
              <a:spcAft>
                <a:spcPts val="600"/>
              </a:spcAft>
            </a:pPr>
            <a:endParaRPr lang="en-US" sz="2000" b="1" dirty="0"/>
          </a:p>
          <a:p>
            <a:pPr>
              <a:spcBef>
                <a:spcPts val="672"/>
              </a:spcBef>
              <a:spcAft>
                <a:spcPts val="600"/>
              </a:spcAft>
            </a:pPr>
            <a:endParaRPr lang="en-US" sz="2000" b="1" dirty="0"/>
          </a:p>
          <a:p>
            <a:pPr>
              <a:spcBef>
                <a:spcPts val="672"/>
              </a:spcBef>
              <a:spcAft>
                <a:spcPts val="600"/>
              </a:spcAft>
            </a:pPr>
            <a:endParaRPr lang="en-US" sz="2000" b="1" dirty="0"/>
          </a:p>
        </p:txBody>
      </p:sp>
    </p:spTree>
    <p:extLst>
      <p:ext uri="{BB962C8B-B14F-4D97-AF65-F5344CB8AC3E}">
        <p14:creationId xmlns:p14="http://schemas.microsoft.com/office/powerpoint/2010/main" val="584135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73267679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001421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05644752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3188097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2629286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16677065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79513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solidFill>
                  <a:schemeClr val="bg1"/>
                </a:solidFill>
              </a:rPr>
              <a:t>Overfitting</a:t>
            </a:r>
            <a:endParaRPr lang="en-US" dirty="0">
              <a:solidFill>
                <a:schemeClr val="bg1"/>
              </a:solidFill>
            </a:endParaRPr>
          </a:p>
        </p:txBody>
      </p:sp>
      <p:sp>
        <p:nvSpPr>
          <p:cNvPr id="4" name="Content Placeholder 2"/>
          <p:cNvSpPr>
            <a:spLocks noGrp="1"/>
          </p:cNvSpPr>
          <p:nvPr>
            <p:ph idx="1"/>
          </p:nvPr>
        </p:nvSpPr>
        <p:spPr>
          <a:xfrm>
            <a:off x="833415" y="1588914"/>
            <a:ext cx="10327008" cy="4268550"/>
          </a:xfrm>
          <a:solidFill>
            <a:schemeClr val="bg1">
              <a:lumMod val="85000"/>
            </a:schemeClr>
          </a:solidFill>
          <a:effectLst/>
        </p:spPr>
        <p:txBody>
          <a:bodyPr/>
          <a:lstStyle/>
          <a:p>
            <a:pPr>
              <a:spcAft>
                <a:spcPts val="3000"/>
              </a:spcAft>
            </a:pPr>
            <a:r>
              <a:rPr lang="en-US" sz="3200" b="1" dirty="0" smtClean="0"/>
              <a:t>Definition</a:t>
            </a:r>
          </a:p>
          <a:p>
            <a:pPr>
              <a:spcAft>
                <a:spcPts val="3000"/>
              </a:spcAft>
            </a:pPr>
            <a:r>
              <a:rPr lang="en-US" b="1" i="1" dirty="0" smtClean="0"/>
              <a:t>Overfitting</a:t>
            </a:r>
            <a:r>
              <a:rPr lang="en-US" dirty="0" smtClean="0"/>
              <a:t> is </a:t>
            </a:r>
            <a:r>
              <a:rPr lang="en-US" dirty="0"/>
              <a:t>the phenomenon where  the model is unnecessarily complex, in the sense that portions of the model captures the random noise in the observation, rather than the relationship between predictor(s) and response. </a:t>
            </a:r>
            <a:endParaRPr lang="en-US" dirty="0" smtClean="0"/>
          </a:p>
          <a:p>
            <a:pPr>
              <a:spcAft>
                <a:spcPts val="3000"/>
              </a:spcAft>
            </a:pPr>
            <a:r>
              <a:rPr lang="en-US" dirty="0" smtClean="0"/>
              <a:t>Overfitting causes </a:t>
            </a:r>
            <a:r>
              <a:rPr lang="en-US" dirty="0"/>
              <a:t>the model to lose predictive power on new </a:t>
            </a:r>
            <a:r>
              <a:rPr lang="en-US" dirty="0" smtClean="0"/>
              <a:t>data.</a:t>
            </a:r>
            <a:endParaRPr lang="en-US" dirty="0"/>
          </a:p>
        </p:txBody>
      </p:sp>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7452314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0961" y="542718"/>
            <a:ext cx="6188970" cy="5161282"/>
          </a:xfrm>
        </p:spPr>
      </p:pic>
      <p:sp>
        <p:nvSpPr>
          <p:cNvPr id="3" name="Slide Number Placeholder 2"/>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85290788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xmlns:a14="http://schemas.microsoft.com/office/drawing/2010/main">
        <mc:Choice Requires="a14">
          <p:sp>
            <p:nvSpPr>
              <p:cNvPr id="3" name="Rectangle 2"/>
              <p:cNvSpPr/>
              <p:nvPr/>
            </p:nvSpPr>
            <p:spPr>
              <a:xfrm>
                <a:off x="848139" y="983807"/>
                <a:ext cx="10204174" cy="5262979"/>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As we saw, overfitting can happen </a:t>
                </a:r>
                <a:r>
                  <a:rPr lang="en-US" sz="2400" dirty="0" smtClean="0">
                    <a:solidFill>
                      <a:schemeClr val="tx1">
                        <a:lumMod val="75000"/>
                        <a:lumOff val="25000"/>
                      </a:schemeClr>
                    </a:solidFill>
                    <a:latin typeface="Karla" charset="0"/>
                    <a:ea typeface="Karla" charset="0"/>
                    <a:cs typeface="Karla" charset="0"/>
                  </a:rPr>
                  <a:t>when:</a:t>
                </a:r>
              </a:p>
              <a:p>
                <a:pPr marL="342900" indent="-342900">
                  <a:buFont typeface="Arial" charset="0"/>
                  <a:buChar char="•"/>
                </a:pPr>
                <a:r>
                  <a:rPr lang="en-US" sz="2400" dirty="0">
                    <a:solidFill>
                      <a:schemeClr val="tx1">
                        <a:lumMod val="75000"/>
                        <a:lumOff val="25000"/>
                      </a:schemeClr>
                    </a:solidFill>
                    <a:latin typeface="Karla"/>
                    <a:cs typeface="Karla"/>
                  </a:rPr>
                  <a:t>there are too many predictors:</a:t>
                </a:r>
              </a:p>
              <a:p>
                <a:pPr marL="1085820" lvl="1" indent="-342900">
                  <a:buFont typeface="Arial" charset="0"/>
                  <a:buChar char="•"/>
                </a:pPr>
                <a:r>
                  <a:rPr lang="en-US" sz="2400" dirty="0">
                    <a:solidFill>
                      <a:schemeClr val="tx1">
                        <a:lumMod val="75000"/>
                        <a:lumOff val="25000"/>
                      </a:schemeClr>
                    </a:solidFill>
                    <a:latin typeface="Karla"/>
                    <a:cs typeface="Karla"/>
                  </a:rPr>
                  <a:t>the feature space has high dimensionality</a:t>
                </a:r>
              </a:p>
              <a:p>
                <a:pPr marL="1085820" lvl="1" indent="-342900">
                  <a:buFont typeface="Arial" charset="0"/>
                  <a:buChar char="•"/>
                </a:pPr>
                <a:r>
                  <a:rPr lang="en-US" sz="2400" dirty="0">
                    <a:solidFill>
                      <a:schemeClr val="tx1">
                        <a:lumMod val="75000"/>
                        <a:lumOff val="25000"/>
                      </a:schemeClr>
                    </a:solidFill>
                    <a:latin typeface="Karla"/>
                    <a:cs typeface="Karla"/>
                  </a:rPr>
                  <a:t>the polynomial degree is too high</a:t>
                </a:r>
              </a:p>
              <a:p>
                <a:pPr marL="1085820" lvl="1" indent="-342900">
                  <a:buFont typeface="Arial" charset="0"/>
                  <a:buChar char="•"/>
                </a:pPr>
                <a:r>
                  <a:rPr lang="en-US" sz="2400" dirty="0">
                    <a:solidFill>
                      <a:schemeClr val="tx1">
                        <a:lumMod val="75000"/>
                        <a:lumOff val="25000"/>
                      </a:schemeClr>
                    </a:solidFill>
                    <a:latin typeface="Karla"/>
                    <a:cs typeface="Karla"/>
                  </a:rPr>
                  <a:t>too many cross terms are considered</a:t>
                </a:r>
              </a:p>
              <a:p>
                <a:pPr marL="342900" indent="-342900">
                  <a:buFont typeface="Arial" charset="0"/>
                  <a:buChar char="•"/>
                </a:pPr>
                <a:r>
                  <a:rPr lang="en-US" sz="2400" dirty="0">
                    <a:solidFill>
                      <a:schemeClr val="tx1">
                        <a:lumMod val="75000"/>
                        <a:lumOff val="25000"/>
                      </a:schemeClr>
                    </a:solidFill>
                    <a:latin typeface="Karla"/>
                    <a:cs typeface="Karla"/>
                  </a:rPr>
                  <a:t>the coefficients values are too extreme</a:t>
                </a:r>
              </a:p>
              <a:p>
                <a:endParaRPr lang="en-US" sz="2400" dirty="0">
                  <a:solidFill>
                    <a:schemeClr val="tx1">
                      <a:lumMod val="75000"/>
                      <a:lumOff val="25000"/>
                    </a:schemeClr>
                  </a:solidFill>
                  <a:latin typeface="Karla" charset="0"/>
                  <a:ea typeface="Karla" charset="0"/>
                  <a:cs typeface="Karla" charset="0"/>
                </a:endParaRPr>
              </a:p>
              <a:p>
                <a:r>
                  <a:rPr lang="en-US" sz="2400" b="1" u="sng" dirty="0" smtClean="0">
                    <a:solidFill>
                      <a:schemeClr val="tx1">
                        <a:lumMod val="75000"/>
                        <a:lumOff val="25000"/>
                      </a:schemeClr>
                    </a:solidFill>
                    <a:latin typeface="Karla" charset="0"/>
                    <a:ea typeface="Karla" charset="0"/>
                    <a:cs typeface="Karla" charset="0"/>
                  </a:rPr>
                  <a:t>A sign of overfitting </a:t>
                </a:r>
                <a:r>
                  <a:rPr lang="en-US" sz="2400" dirty="0" smtClean="0">
                    <a:solidFill>
                      <a:schemeClr val="tx1">
                        <a:lumMod val="75000"/>
                        <a:lumOff val="25000"/>
                      </a:schemeClr>
                    </a:solidFill>
                    <a:latin typeface="Karla" charset="0"/>
                    <a:ea typeface="Karla" charset="0"/>
                    <a:cs typeface="Karla" charset="0"/>
                  </a:rPr>
                  <a:t>may be a high training </a:t>
                </a:r>
                <a14:m>
                  <m:oMath xmlns:m="http://schemas.openxmlformats.org/officeDocument/2006/math" xmlns="">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𝑅</m:t>
                        </m:r>
                      </m:e>
                      <m:sup>
                        <m:r>
                          <a:rPr lang="en-US" sz="2400" b="0" i="1" smtClean="0">
                            <a:solidFill>
                              <a:schemeClr val="tx1">
                                <a:lumMod val="75000"/>
                                <a:lumOff val="25000"/>
                              </a:schemeClr>
                            </a:solidFill>
                            <a:latin typeface="Cambria Math" charset="0"/>
                            <a:ea typeface="Karla" charset="0"/>
                            <a:cs typeface="Karla" charset="0"/>
                          </a:rPr>
                          <m:t>2</m:t>
                        </m:r>
                      </m:sup>
                    </m:sSup>
                  </m:oMath>
                </a14:m>
                <a:r>
                  <a:rPr lang="en-US" sz="2400" dirty="0" smtClean="0">
                    <a:solidFill>
                      <a:schemeClr val="tx1">
                        <a:lumMod val="75000"/>
                        <a:lumOff val="25000"/>
                      </a:schemeClr>
                    </a:solidFill>
                    <a:latin typeface="Karla" charset="0"/>
                    <a:ea typeface="Karla" charset="0"/>
                    <a:cs typeface="Karla" charset="0"/>
                  </a:rPr>
                  <a:t> or </a:t>
                </a:r>
                <a:r>
                  <a:rPr lang="en-US" sz="2400" dirty="0">
                    <a:solidFill>
                      <a:schemeClr val="tx1">
                        <a:lumMod val="75000"/>
                        <a:lumOff val="25000"/>
                      </a:schemeClr>
                    </a:solidFill>
                    <a:latin typeface="Karla" charset="0"/>
                    <a:ea typeface="Karla" charset="0"/>
                    <a:cs typeface="Karla" charset="0"/>
                  </a:rPr>
                  <a:t>low </a:t>
                </a:r>
                <a:r>
                  <a:rPr lang="en-US" sz="2400" dirty="0" smtClean="0">
                    <a:solidFill>
                      <a:schemeClr val="tx1">
                        <a:lumMod val="75000"/>
                        <a:lumOff val="25000"/>
                      </a:schemeClr>
                    </a:solidFill>
                    <a:latin typeface="Karla" charset="0"/>
                    <a:ea typeface="Karla" charset="0"/>
                    <a:cs typeface="Karla" charset="0"/>
                  </a:rPr>
                  <a:t>MSE </a:t>
                </a:r>
                <a:r>
                  <a:rPr lang="en-US" sz="2400" dirty="0">
                    <a:solidFill>
                      <a:schemeClr val="tx1">
                        <a:lumMod val="75000"/>
                        <a:lumOff val="25000"/>
                      </a:schemeClr>
                    </a:solidFill>
                    <a:latin typeface="Karla" charset="0"/>
                    <a:ea typeface="Karla" charset="0"/>
                    <a:cs typeface="Karla" charset="0"/>
                  </a:rPr>
                  <a:t>and unexpectedly </a:t>
                </a:r>
                <a:r>
                  <a:rPr lang="en-US" sz="2400" dirty="0">
                    <a:solidFill>
                      <a:schemeClr val="tx1">
                        <a:lumMod val="75000"/>
                        <a:lumOff val="25000"/>
                      </a:schemeClr>
                    </a:solidFill>
                    <a:latin typeface="Karla"/>
                    <a:cs typeface="Karla"/>
                  </a:rPr>
                  <a:t>poor</a:t>
                </a:r>
                <a:r>
                  <a:rPr lang="en-US" sz="2400" dirty="0">
                    <a:solidFill>
                      <a:schemeClr val="tx1">
                        <a:lumMod val="75000"/>
                        <a:lumOff val="25000"/>
                      </a:schemeClr>
                    </a:solidFill>
                    <a:latin typeface="Karla" charset="0"/>
                    <a:ea typeface="Karla" charset="0"/>
                    <a:cs typeface="Karla" charset="0"/>
                  </a:rPr>
                  <a:t> testing performance. </a:t>
                </a:r>
              </a:p>
              <a:p>
                <a:endParaRPr lang="en-US" sz="2400" dirty="0" smtClean="0">
                  <a:solidFill>
                    <a:schemeClr val="tx1">
                      <a:lumMod val="75000"/>
                      <a:lumOff val="25000"/>
                    </a:schemeClr>
                  </a:solidFill>
                  <a:latin typeface="Karla" charset="0"/>
                  <a:ea typeface="Karla" charset="0"/>
                  <a:cs typeface="Karla" charset="0"/>
                </a:endParaRPr>
              </a:p>
              <a:p>
                <a:r>
                  <a:rPr lang="en-US" sz="2400" b="1" dirty="0" smtClean="0">
                    <a:solidFill>
                      <a:schemeClr val="tx1">
                        <a:lumMod val="75000"/>
                        <a:lumOff val="25000"/>
                      </a:schemeClr>
                    </a:solidFill>
                    <a:latin typeface="Karla" charset="0"/>
                    <a:ea typeface="Karla" charset="0"/>
                    <a:cs typeface="Karla" charset="0"/>
                  </a:rPr>
                  <a:t>Note</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There is </a:t>
                </a:r>
                <a:r>
                  <a:rPr lang="en-US" sz="2400" dirty="0">
                    <a:solidFill>
                      <a:srgbClr val="C00000"/>
                    </a:solidFill>
                    <a:latin typeface="Karla" charset="0"/>
                    <a:ea typeface="Karla" charset="0"/>
                    <a:cs typeface="Karla" charset="0"/>
                  </a:rPr>
                  <a:t>no</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accurate test for overfitting and there is </a:t>
                </a:r>
                <a:r>
                  <a:rPr lang="en-US" sz="2400" dirty="0">
                    <a:solidFill>
                      <a:srgbClr val="C00000"/>
                    </a:solidFill>
                    <a:latin typeface="Karla" charset="0"/>
                    <a:ea typeface="Karla" charset="0"/>
                    <a:cs typeface="Karla" charset="0"/>
                  </a:rPr>
                  <a:t>not</a:t>
                </a:r>
                <a:r>
                  <a:rPr lang="en-US" sz="2400" dirty="0">
                    <a:solidFill>
                      <a:schemeClr val="tx1">
                        <a:lumMod val="75000"/>
                        <a:lumOff val="25000"/>
                      </a:schemeClr>
                    </a:solidFill>
                    <a:latin typeface="Karla" charset="0"/>
                    <a:ea typeface="Karla" charset="0"/>
                    <a:cs typeface="Karla" charset="0"/>
                  </a:rPr>
                  <a:t> a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effective way to prevent it. </a:t>
                </a:r>
                <a:r>
                  <a:rPr lang="en-US" sz="2400" dirty="0" smtClean="0">
                    <a:solidFill>
                      <a:schemeClr val="tx1">
                        <a:lumMod val="75000"/>
                        <a:lumOff val="25000"/>
                      </a:schemeClr>
                    </a:solidFill>
                    <a:latin typeface="Karla" charset="0"/>
                    <a:ea typeface="Karla" charset="0"/>
                    <a:cs typeface="Karla" charset="0"/>
                  </a:rPr>
                  <a:t>	Rather</a:t>
                </a:r>
                <a:r>
                  <a:rPr lang="en-US" sz="2400" dirty="0">
                    <a:solidFill>
                      <a:schemeClr val="tx1">
                        <a:lumMod val="75000"/>
                        <a:lumOff val="25000"/>
                      </a:schemeClr>
                    </a:solidFill>
                    <a:latin typeface="Karla" charset="0"/>
                    <a:ea typeface="Karla" charset="0"/>
                    <a:cs typeface="Karla" charset="0"/>
                  </a:rPr>
                  <a:t>, we may use multiple techniques in combination to prevent overfitting and various methods to detect it.</a:t>
                </a:r>
              </a:p>
            </p:txBody>
          </p:sp>
        </mc:Choice>
        <mc:Fallback xmlns="">
          <p:sp>
            <p:nvSpPr>
              <p:cNvPr id="3" name="Rectangle 2"/>
              <p:cNvSpPr>
                <a:spLocks noRot="1" noChangeAspect="1" noMove="1" noResize="1" noEditPoints="1" noAdjustHandles="1" noChangeArrowheads="1" noChangeShapeType="1" noTextEdit="1"/>
              </p:cNvSpPr>
              <p:nvPr/>
            </p:nvSpPr>
            <p:spPr>
              <a:xfrm>
                <a:off x="848139" y="983807"/>
                <a:ext cx="10204174" cy="5262979"/>
              </a:xfrm>
              <a:prstGeom prst="rect">
                <a:avLst/>
              </a:prstGeom>
              <a:blipFill rotWithShape="0">
                <a:blip r:embed="rId2"/>
                <a:stretch>
                  <a:fillRect l="-896" t="-926" b="-16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358970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9611509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7670050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Exhaustive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smtClean="0"/>
                  <a:t>To find the optimal subset of predictors for modeling a response variable</a:t>
                </a:r>
                <a:r>
                  <a:rPr lang="en-US" sz="2400" dirty="0"/>
                  <a:t>, we </a:t>
                </a:r>
                <a:r>
                  <a:rPr lang="en-US" sz="2400" dirty="0" smtClean="0"/>
                  <a:t>can: </a:t>
                </a:r>
                <a:endParaRPr lang="en-US" sz="2400" dirty="0"/>
              </a:p>
              <a:p>
                <a:pPr marL="342900" indent="-342900">
                  <a:spcAft>
                    <a:spcPts val="1200"/>
                  </a:spcAft>
                  <a:buFont typeface="Arial" charset="0"/>
                  <a:buChar char="•"/>
                </a:pPr>
                <a:r>
                  <a:rPr lang="en-US" sz="2400" dirty="0" smtClean="0"/>
                  <a:t>compute </a:t>
                </a:r>
                <a:r>
                  <a:rPr lang="en-US" sz="2400" dirty="0"/>
                  <a:t>all possible subsets </a:t>
                </a:r>
                <a:r>
                  <a:rPr lang="en-US" sz="2400" dirty="0" smtClean="0"/>
                  <a:t>of </a:t>
                </a:r>
                <a14:m>
                  <m:oMath xmlns:m="http://schemas.openxmlformats.org/officeDocument/2006/math" xmlns="">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𝐽</m:t>
                        </m:r>
                      </m:sub>
                    </m:sSub>
                    <m:r>
                      <a:rPr lang="en-US" sz="2400" b="0" i="1" smtClean="0">
                        <a:latin typeface="Cambria Math" charset="0"/>
                      </a:rPr>
                      <m:t>}</m:t>
                    </m:r>
                  </m:oMath>
                </a14:m>
                <a:r>
                  <a:rPr lang="en-US" sz="2400" dirty="0" smtClean="0"/>
                  <a:t> </a:t>
                </a:r>
              </a:p>
              <a:p>
                <a:pPr marL="342900" indent="-342900">
                  <a:spcAft>
                    <a:spcPts val="1200"/>
                  </a:spcAft>
                  <a:buFont typeface="Arial" charset="0"/>
                  <a:buChar char="•"/>
                </a:pPr>
                <a:r>
                  <a:rPr lang="en-US" sz="2400" dirty="0" smtClean="0"/>
                  <a:t>evaluate </a:t>
                </a:r>
                <a:r>
                  <a:rPr lang="en-US" sz="2400" dirty="0"/>
                  <a:t>all the models constructed from </a:t>
                </a:r>
                <a:r>
                  <a:rPr lang="en-US" sz="2400" dirty="0" smtClean="0"/>
                  <a:t>all the subsets of</a:t>
                </a:r>
                <a:r>
                  <a:rPr lang="en-US" sz="2400" dirty="0"/>
                  <a:t> </a:t>
                </a:r>
                <a14:m>
                  <m:oMath xmlns:m="http://schemas.openxmlformats.org/officeDocument/2006/math" xmlns="">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m:t>
                    </m:r>
                  </m:oMath>
                </a14:m>
                <a:r>
                  <a:rPr lang="en-US" sz="2400" dirty="0" smtClean="0"/>
                  <a:t>, </a:t>
                </a:r>
                <a:endParaRPr lang="en-US" sz="2400" dirty="0"/>
              </a:p>
              <a:p>
                <a:pPr marL="342900" indent="-342900">
                  <a:spcAft>
                    <a:spcPts val="1200"/>
                  </a:spcAft>
                  <a:buFont typeface="Arial" charset="0"/>
                  <a:buChar char="•"/>
                </a:pPr>
                <a:r>
                  <a:rPr lang="en-US" sz="2400" dirty="0" smtClean="0"/>
                  <a:t>find </a:t>
                </a:r>
                <a:r>
                  <a:rPr lang="en-US" sz="2400" dirty="0"/>
                  <a:t>the model that optimizes some metric. </a:t>
                </a:r>
              </a:p>
              <a:p>
                <a:pPr>
                  <a:spcAft>
                    <a:spcPts val="1200"/>
                  </a:spcAft>
                </a:pPr>
                <a:r>
                  <a:rPr lang="en-US" sz="2400" dirty="0"/>
                  <a:t>While straightforward, </a:t>
                </a:r>
                <a:r>
                  <a:rPr lang="en-US" sz="2400" b="1" i="1" dirty="0"/>
                  <a:t>exhaustive selection </a:t>
                </a:r>
                <a:r>
                  <a:rPr lang="en-US" sz="2400" dirty="0"/>
                  <a:t>is computationally infeasible, since </a:t>
                </a:r>
                <a14:m>
                  <m:oMath xmlns:m="http://schemas.openxmlformats.org/officeDocument/2006/math" xmlns="">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 </m:t>
                    </m:r>
                  </m:oMath>
                </a14:m>
                <a:r>
                  <a:rPr lang="en-US" sz="2400" dirty="0" smtClean="0"/>
                  <a:t> has </a:t>
                </a:r>
                <a14:m>
                  <m:oMath xmlns:m="http://schemas.openxmlformats.org/officeDocument/2006/math" xmlns="">
                    <m:sSup>
                      <m:sSupPr>
                        <m:ctrlPr>
                          <a:rPr lang="en-US" sz="2400" b="0" i="1" smtClean="0">
                            <a:latin typeface="Cambria Math" charset="0"/>
                          </a:rPr>
                        </m:ctrlPr>
                      </m:sSupPr>
                      <m:e>
                        <m:r>
                          <a:rPr lang="en-US" sz="2400" b="0" i="0" smtClean="0">
                            <a:latin typeface="Cambria Math" charset="0"/>
                          </a:rPr>
                          <m:t>2</m:t>
                        </m:r>
                      </m:e>
                      <m:sup>
                        <m:r>
                          <a:rPr lang="en-US" sz="2400" b="0" i="1" smtClean="0">
                            <a:latin typeface="Cambria Math" charset="0"/>
                          </a:rPr>
                          <m:t>𝐽</m:t>
                        </m:r>
                      </m:sup>
                    </m:sSup>
                  </m:oMath>
                </a14:m>
                <a:r>
                  <a:rPr lang="en-US" sz="2400" dirty="0"/>
                  <a:t> number of possible subsets. </a:t>
                </a:r>
              </a:p>
              <a:p>
                <a:pPr>
                  <a:spcAft>
                    <a:spcPts val="1200"/>
                  </a:spcAft>
                </a:pPr>
                <a:r>
                  <a:rPr lang="en-US" sz="2400" dirty="0"/>
                  <a:t>Instead, we will consider methods that iteratively build the optimal set of predictors.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b="-1239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44769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647885" y="983807"/>
            <a:ext cx="10327008" cy="2111143"/>
          </a:xfrm>
        </p:spPr>
        <p:txBody>
          <a:bodyPr/>
          <a:lstStyle/>
          <a:p>
            <a:pPr>
              <a:spcAft>
                <a:spcPts val="1200"/>
              </a:spcAft>
            </a:pPr>
            <a:r>
              <a:rPr lang="en-US" sz="2400" b="1" i="1" dirty="0"/>
              <a:t>Model selection </a:t>
            </a:r>
            <a:r>
              <a:rPr lang="en-US" sz="2400" dirty="0"/>
              <a:t>is the application of a principled method to determine the complexity of the model, e.g. choosing a subset of predictors, choosing the degree of the polynomial model etc. </a:t>
            </a:r>
          </a:p>
          <a:p>
            <a:pPr>
              <a:spcAft>
                <a:spcPts val="1200"/>
              </a:spcAft>
            </a:pPr>
            <a:r>
              <a:rPr lang="en-US" sz="2400" dirty="0"/>
              <a:t>Model selection typically consists of the following steps</a:t>
            </a:r>
            <a:r>
              <a:rPr lang="en-US" sz="2400" dirty="0" smtClean="0"/>
              <a:t>:</a:t>
            </a:r>
          </a:p>
          <a:p>
            <a:pPr marL="457200" indent="-457200">
              <a:spcAft>
                <a:spcPts val="1200"/>
              </a:spcAft>
              <a:buFont typeface="+mj-lt"/>
              <a:buAutoNum type="arabicPeriod"/>
            </a:pPr>
            <a:r>
              <a:rPr lang="en-US" sz="2400" dirty="0" smtClean="0"/>
              <a:t>split </a:t>
            </a:r>
            <a:r>
              <a:rPr lang="en-US" sz="2400" dirty="0"/>
              <a:t>the training set into two subsets: training and </a:t>
            </a:r>
            <a:r>
              <a:rPr lang="en-US" sz="2400" b="1" i="1" dirty="0" smtClean="0"/>
              <a:t>validation </a:t>
            </a:r>
            <a:endParaRPr lang="en-US" sz="2400" dirty="0"/>
          </a:p>
          <a:p>
            <a:pPr marL="457200" indent="-457200">
              <a:spcAft>
                <a:spcPts val="1200"/>
              </a:spcAft>
              <a:buFont typeface="+mj-lt"/>
              <a:buAutoNum type="arabicPeriod"/>
            </a:pPr>
            <a:r>
              <a:rPr lang="en-US" sz="2400" dirty="0" smtClean="0"/>
              <a:t>multiple models (e.g. polynomial models with different degrees) are fitted on the training set; each model is evaluated on the validation set</a:t>
            </a:r>
          </a:p>
          <a:p>
            <a:pPr marL="457200" indent="-457200">
              <a:spcAft>
                <a:spcPts val="1200"/>
              </a:spcAft>
              <a:buFont typeface="+mj-lt"/>
              <a:buAutoNum type="arabicPeriod"/>
            </a:pPr>
            <a:r>
              <a:rPr lang="en-US" sz="2400" dirty="0"/>
              <a:t>t</a:t>
            </a:r>
            <a:r>
              <a:rPr lang="en-US" sz="2400" dirty="0" smtClean="0"/>
              <a:t>he model with the best validation performance is </a:t>
            </a:r>
            <a:r>
              <a:rPr lang="en-US" sz="2400" dirty="0"/>
              <a:t>selected </a:t>
            </a:r>
          </a:p>
          <a:p>
            <a:pPr marL="457200" indent="-457200">
              <a:spcAft>
                <a:spcPts val="1200"/>
              </a:spcAft>
              <a:buFont typeface="+mj-lt"/>
              <a:buAutoNum type="arabicPeriod"/>
            </a:pPr>
            <a:r>
              <a:rPr lang="en-US" sz="2400" dirty="0"/>
              <a:t>t</a:t>
            </a:r>
            <a:r>
              <a:rPr lang="en-US" sz="2400" dirty="0" smtClean="0"/>
              <a:t>he selected model is evaluated one last time on the </a:t>
            </a:r>
            <a:r>
              <a:rPr lang="en-US" sz="2400" dirty="0"/>
              <a:t>testing set </a:t>
            </a:r>
          </a:p>
          <a:p>
            <a:pPr marL="457200" indent="-457200">
              <a:spcAft>
                <a:spcPts val="1200"/>
              </a:spcAft>
              <a:buFont typeface="+mj-lt"/>
              <a:buAutoNum type="arabicPeriod"/>
            </a:pPr>
            <a:endParaRPr lang="en-US" sz="2400" dirty="0" smtClean="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2042039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Forward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885" y="983807"/>
                <a:ext cx="10327008" cy="2111143"/>
              </a:xfrm>
            </p:spPr>
            <p:txBody>
              <a:bodyPr/>
              <a:lstStyle/>
              <a:p>
                <a:r>
                  <a:rPr lang="en-US" sz="2400" dirty="0" smtClean="0"/>
                  <a:t>In </a:t>
                </a:r>
                <a:r>
                  <a:rPr lang="en-US" sz="2400" b="1" i="1" dirty="0"/>
                  <a:t>forward selection</a:t>
                </a:r>
                <a:r>
                  <a:rPr lang="en-US" sz="2400" dirty="0"/>
                  <a:t>, we find an ‘optimal’ set of predictors by iterative building up our set. </a:t>
                </a:r>
              </a:p>
              <a:p>
                <a:pPr marL="457200" indent="-457200">
                  <a:buFont typeface="+mj-lt"/>
                  <a:buAutoNum type="arabicPeriod"/>
                </a:pPr>
                <a:r>
                  <a:rPr lang="en-US" sz="2400" dirty="0"/>
                  <a:t>Start with the empty </a:t>
                </a:r>
                <a:r>
                  <a:rPr lang="en-US" sz="2400" dirty="0" smtClean="0"/>
                  <a:t>set </a:t>
                </a:r>
                <a14:m>
                  <m:oMath xmlns:m="http://schemas.openxmlformats.org/officeDocument/2006/math" xmlns="">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0</m:t>
                        </m:r>
                      </m:sub>
                    </m:sSub>
                  </m:oMath>
                </a14:m>
                <a:r>
                  <a:rPr lang="en-US" sz="2400" dirty="0" smtClean="0"/>
                  <a:t>, construct </a:t>
                </a:r>
                <a:r>
                  <a:rPr lang="en-US" sz="2400" dirty="0"/>
                  <a:t>the null model </a:t>
                </a:r>
                <a14:m>
                  <m:oMath xmlns:m="http://schemas.openxmlformats.org/officeDocument/2006/math" xmlns="">
                    <m:sSub>
                      <m:sSubPr>
                        <m:ctrlPr>
                          <a:rPr lang="en-US" sz="2400" i="1">
                            <a:latin typeface="Cambria Math" charset="0"/>
                          </a:rPr>
                        </m:ctrlPr>
                      </m:sSubPr>
                      <m:e>
                        <m:r>
                          <a:rPr lang="en-US" sz="2400" b="0" i="1" smtClean="0">
                            <a:latin typeface="Cambria Math" charset="0"/>
                          </a:rPr>
                          <m:t>𝑀</m:t>
                        </m:r>
                      </m:e>
                      <m:sub>
                        <m:r>
                          <a:rPr lang="en-US" sz="2400" i="1">
                            <a:latin typeface="Cambria Math" charset="0"/>
                          </a:rPr>
                          <m:t>0</m:t>
                        </m:r>
                      </m:sub>
                    </m:sSub>
                  </m:oMath>
                </a14:m>
                <a:r>
                  <a:rPr lang="en-US" sz="2400" dirty="0"/>
                  <a:t>. </a:t>
                </a:r>
              </a:p>
              <a:p>
                <a:pPr marL="457200" indent="-457200">
                  <a:buFont typeface="+mj-lt"/>
                  <a:buAutoNum type="arabicPeriod"/>
                </a:pPr>
                <a:r>
                  <a:rPr lang="en-US" sz="2400" dirty="0" smtClean="0"/>
                  <a:t>For </a:t>
                </a:r>
                <a14:m>
                  <m:oMath xmlns:m="http://schemas.openxmlformats.org/officeDocument/2006/math" xmlns="">
                    <m:r>
                      <a:rPr lang="en-US" sz="2400" b="0" i="1" smtClean="0">
                        <a:latin typeface="Cambria Math" charset="0"/>
                      </a:rPr>
                      <m:t>𝑘</m:t>
                    </m:r>
                    <m:r>
                      <a:rPr lang="en-US" sz="2400" b="0" i="1" smtClean="0">
                        <a:latin typeface="Cambria Math" charset="0"/>
                      </a:rPr>
                      <m:t>=1…</m:t>
                    </m:r>
                    <m:r>
                      <a:rPr lang="en-US" sz="2400" b="0" i="1" smtClean="0">
                        <a:latin typeface="Cambria Math" charset="0"/>
                      </a:rPr>
                      <m:t>𝐽</m:t>
                    </m:r>
                    <m:r>
                      <a:rPr lang="en-US" sz="2400" b="0" i="1" smtClean="0">
                        <a:latin typeface="Cambria Math" charset="0"/>
                      </a:rPr>
                      <m:t>:</m:t>
                    </m:r>
                  </m:oMath>
                </a14:m>
                <a:endParaRPr lang="en-US" sz="2400" b="0" dirty="0" smtClean="0"/>
              </a:p>
              <a:p>
                <a:pPr marL="1200120" lvl="1" indent="-457200">
                  <a:buFont typeface="+mj-lt"/>
                  <a:buAutoNum type="alphaUcPeriod"/>
                </a:pPr>
                <a:r>
                  <a:rPr lang="en-US" sz="2200" dirty="0" smtClean="0"/>
                  <a:t>Let </a:t>
                </a:r>
                <a14:m>
                  <m:oMath xmlns:m="http://schemas.openxmlformats.org/officeDocument/2006/math" xmlns="">
                    <m:sSub>
                      <m:sSubPr>
                        <m:ctrlPr>
                          <a:rPr lang="en-US" sz="2200" i="1">
                            <a:latin typeface="Cambria Math"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smtClean="0"/>
                  <a:t>be </a:t>
                </a:r>
                <a:r>
                  <a:rPr lang="en-US" sz="2200" dirty="0"/>
                  <a:t>the model constructed from the best set of </a:t>
                </a:r>
                <a14:m>
                  <m:oMath xmlns:m="http://schemas.openxmlformats.org/officeDocument/2006/math" xmlns="">
                    <m:r>
                      <a:rPr lang="en-US" sz="2200" b="0" i="1" smtClean="0">
                        <a:latin typeface="Cambria Math" charset="0"/>
                      </a:rPr>
                      <m:t>𝑘</m:t>
                    </m:r>
                    <m:r>
                      <a:rPr lang="en-US" sz="2200" b="0" i="1" smtClean="0">
                        <a:latin typeface="Cambria Math" charset="0"/>
                      </a:rPr>
                      <m:t>−1</m:t>
                    </m:r>
                  </m:oMath>
                </a14:m>
                <a:r>
                  <a:rPr lang="en-US" sz="2200" dirty="0" smtClean="0"/>
                  <a:t> predictors, </a:t>
                </a:r>
                <a14:m>
                  <m:oMath xmlns:m="http://schemas.openxmlformats.org/officeDocument/2006/math" xmlns="">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a:t>
                </a:r>
                <a:endParaRPr lang="en-US" sz="2200" dirty="0"/>
              </a:p>
              <a:p>
                <a:pPr marL="1200120" lvl="1" indent="-457200">
                  <a:buFont typeface="+mj-lt"/>
                  <a:buAutoNum type="alphaUcPeriod"/>
                </a:pPr>
                <a:r>
                  <a:rPr lang="en-US" sz="2200" dirty="0" smtClean="0"/>
                  <a:t>Select the predictor </a:t>
                </a:r>
                <a14:m>
                  <m:oMath xmlns:m="http://schemas.openxmlformats.org/officeDocument/2006/math" xmlns="">
                    <m:sSub>
                      <m:sSubPr>
                        <m:ctrlPr>
                          <a:rPr lang="en-US" sz="2200" i="1">
                            <a:latin typeface="Cambria Math" charset="0"/>
                          </a:rPr>
                        </m:ctrlPr>
                      </m:sSubPr>
                      <m:e>
                        <m:r>
                          <a:rPr lang="en-US" sz="2200" b="0" i="1" smtClean="0">
                            <a:latin typeface="Cambria Math" charset="0"/>
                          </a:rPr>
                          <m:t>𝑋</m:t>
                        </m:r>
                      </m:e>
                      <m:sub>
                        <m:sSub>
                          <m:sSubPr>
                            <m:ctrlPr>
                              <a:rPr lang="en-US" sz="2200" b="0" i="1" smtClean="0">
                                <a:latin typeface="Cambria Math" charset="0"/>
                              </a:rPr>
                            </m:ctrlPr>
                          </m:sSubPr>
                          <m:e>
                            <m:r>
                              <a:rPr lang="en-US" sz="2200" b="0" i="1" smtClean="0">
                                <a:latin typeface="Cambria Math" charset="0"/>
                              </a:rPr>
                              <m:t>𝑛</m:t>
                            </m:r>
                          </m:e>
                          <m:sub>
                            <m:r>
                              <a:rPr lang="en-US" sz="2200" b="0" i="1" smtClean="0">
                                <a:latin typeface="Cambria Math" charset="0"/>
                              </a:rPr>
                              <m:t>𝑘</m:t>
                            </m:r>
                          </m:sub>
                        </m:sSub>
                      </m:sub>
                    </m:sSub>
                    <m:r>
                      <a:rPr lang="en-US" sz="2200" b="0" i="1" smtClean="0">
                        <a:latin typeface="Cambria Math" charset="0"/>
                      </a:rPr>
                      <m:t>,</m:t>
                    </m:r>
                  </m:oMath>
                </a14:m>
                <a:r>
                  <a:rPr lang="en-US" sz="2200" dirty="0" smtClean="0"/>
                  <a:t> not in </a:t>
                </a:r>
                <a14:m>
                  <m:oMath xmlns:m="http://schemas.openxmlformats.org/officeDocument/2006/math" xmlns="">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so that the model </a:t>
                </a:r>
                <a:r>
                  <a:rPr lang="en-US" sz="2200" dirty="0"/>
                  <a:t>constructed from </a:t>
                </a:r>
                <a14:m>
                  <m:oMath xmlns:m="http://schemas.openxmlformats.org/officeDocument/2006/math" xmlns="">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sub>
                    </m:sSub>
                    <m:r>
                      <a:rPr lang="en-US" sz="2200" b="0" i="1" smtClean="0">
                        <a:latin typeface="Cambria Math" charset="0"/>
                      </a:rPr>
                      <m:t>=</m:t>
                    </m:r>
                    <m:sSub>
                      <m:sSubPr>
                        <m:ctrlPr>
                          <a:rPr lang="en-US" sz="2200" b="0" i="1" smtClean="0">
                            <a:latin typeface="Cambria Math" charset="0"/>
                          </a:rPr>
                        </m:ctrlPr>
                      </m:sSubPr>
                      <m:e>
                        <m:sSub>
                          <m:sSubPr>
                            <m:ctrlPr>
                              <a:rPr lang="en-US" sz="2200" b="0" i="1" smtClean="0">
                                <a:latin typeface="Cambria Math"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r>
                      <a:rPr lang="en-US" sz="2200" b="0" i="1" smtClean="0">
                        <a:latin typeface="Cambria Math" charset="0"/>
                        <a:ea typeface="Cambria Math" charset="0"/>
                        <a:cs typeface="Cambria Math" charset="0"/>
                      </a:rPr>
                      <m:t>⋃</m:t>
                    </m:r>
                    <m:sSub>
                      <m:sSubPr>
                        <m:ctrlPr>
                          <a:rPr lang="en-US" sz="2200" b="0" i="1" smtClean="0">
                            <a:latin typeface="Cambria Math" charset="0"/>
                            <a:ea typeface="Cambria Math" charset="0"/>
                            <a:cs typeface="Cambria Math" charset="0"/>
                          </a:rPr>
                        </m:ctrlPr>
                      </m:sSubPr>
                      <m:e>
                        <m:r>
                          <a:rPr lang="en-US" sz="2200" b="0" i="1" smtClean="0">
                            <a:latin typeface="Cambria Math" charset="0"/>
                            <a:ea typeface="Cambria Math" charset="0"/>
                            <a:cs typeface="Cambria Math" charset="0"/>
                          </a:rPr>
                          <m:t>𝑃</m:t>
                        </m:r>
                      </m:e>
                      <m:sub>
                        <m:r>
                          <a:rPr lang="en-US" sz="2200" b="0" i="1" smtClean="0">
                            <a:latin typeface="Cambria Math" charset="0"/>
                            <a:ea typeface="Cambria Math" charset="0"/>
                            <a:cs typeface="Cambria Math" charset="0"/>
                          </a:rPr>
                          <m:t>𝑘</m:t>
                        </m:r>
                        <m:r>
                          <a:rPr lang="en-US" sz="2200" b="0" i="1" smtClean="0">
                            <a:latin typeface="Cambria Math" charset="0"/>
                            <a:ea typeface="Cambria Math" charset="0"/>
                            <a:cs typeface="Cambria Math" charset="0"/>
                          </a:rPr>
                          <m:t>−1</m:t>
                        </m:r>
                      </m:sub>
                    </m:sSub>
                    <m:r>
                      <a:rPr lang="en-US" sz="2200" b="0" i="1" smtClean="0">
                        <a:latin typeface="Cambria Math" charset="0"/>
                        <a:ea typeface="Cambria Math" charset="0"/>
                        <a:cs typeface="Cambria Math" charset="0"/>
                      </a:rPr>
                      <m:t> </m:t>
                    </m:r>
                  </m:oMath>
                </a14:m>
                <a:r>
                  <a:rPr lang="en-US" sz="2200" dirty="0" smtClean="0"/>
                  <a:t> </a:t>
                </a:r>
                <a:r>
                  <a:rPr lang="en-US" sz="2200" dirty="0"/>
                  <a:t>optimizes a fixed </a:t>
                </a:r>
                <a:r>
                  <a:rPr lang="en-US" sz="2200" dirty="0" smtClean="0"/>
                  <a:t>metric (this </a:t>
                </a:r>
                <a:r>
                  <a:rPr lang="en-US" sz="2200" dirty="0"/>
                  <a:t>can be p-value, </a:t>
                </a:r>
                <a:r>
                  <a:rPr lang="en-US" sz="2200" dirty="0" smtClean="0"/>
                  <a:t>   F-stat</a:t>
                </a:r>
                <a:r>
                  <a:rPr lang="en-US" sz="2200" dirty="0"/>
                  <a:t>; validation MSE, </a:t>
                </a:r>
                <a14:m>
                  <m:oMath xmlns:m="http://schemas.openxmlformats.org/officeDocument/2006/math" xmlns="">
                    <m:sSup>
                      <m:sSupPr>
                        <m:ctrlPr>
                          <a:rPr lang="en-US" sz="2200" b="0" i="1" smtClean="0">
                            <a:latin typeface="Cambria Math"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t>
                </a:r>
                <a:r>
                  <a:rPr lang="en-US" sz="2200" b="1" dirty="0"/>
                  <a:t>AIC/BIC</a:t>
                </a:r>
                <a:r>
                  <a:rPr lang="en-US" sz="2200" dirty="0"/>
                  <a:t> on training </a:t>
                </a:r>
                <a:r>
                  <a:rPr lang="en-US" sz="2200" dirty="0" smtClean="0"/>
                  <a:t>set). </a:t>
                </a:r>
              </a:p>
              <a:p>
                <a:pPr marL="1200120" lvl="1" indent="-457200">
                  <a:buFont typeface="+mj-lt"/>
                  <a:buAutoNum type="alphaUcPeriod"/>
                </a:pPr>
                <a:r>
                  <a:rPr lang="en-US" sz="2200" dirty="0" smtClean="0"/>
                  <a:t>Let </a:t>
                </a:r>
                <a14:m>
                  <m:oMath xmlns:m="http://schemas.openxmlformats.org/officeDocument/2006/math" xmlns="">
                    <m:sSub>
                      <m:sSubPr>
                        <m:ctrlPr>
                          <a:rPr lang="en-US" sz="2200" b="0" i="1" smtClean="0">
                            <a:latin typeface="Cambria Math" charset="0"/>
                          </a:rPr>
                        </m:ctrlPr>
                      </m:sSubPr>
                      <m:e>
                        <m:r>
                          <a:rPr lang="en-US" sz="2200" i="1" smtClean="0">
                            <a:latin typeface="Cambria Math" charset="0"/>
                          </a:rPr>
                          <m:t>𝑀</m:t>
                        </m:r>
                      </m:e>
                      <m:sub>
                        <m:r>
                          <a:rPr lang="en-US" sz="2200" b="0" i="1" smtClean="0">
                            <a:latin typeface="Cambria Math" charset="0"/>
                          </a:rPr>
                          <m:t>𝑘</m:t>
                        </m:r>
                      </m:sub>
                    </m:sSub>
                  </m:oMath>
                </a14:m>
                <a:r>
                  <a:rPr lang="en-US" sz="2200" dirty="0"/>
                  <a:t> denote the model constructed </a:t>
                </a:r>
                <a:r>
                  <a:rPr lang="en-US" dirty="0"/>
                  <a:t>from the optimal Pk. </a:t>
                </a:r>
                <a:endParaRPr lang="en-US" dirty="0" smtClean="0"/>
              </a:p>
              <a:p>
                <a:pPr marL="457200" indent="-457200">
                  <a:buFont typeface="+mj-lt"/>
                  <a:buAutoNum type="arabicPeriod"/>
                </a:pPr>
                <a:r>
                  <a:rPr lang="en-US" sz="2400" dirty="0" smtClean="0"/>
                  <a:t>Select </a:t>
                </a:r>
                <a:r>
                  <a:rPr lang="en-US" sz="2400" dirty="0"/>
                  <a:t>the model </a:t>
                </a:r>
                <a14:m>
                  <m:oMath xmlns:m="http://schemas.openxmlformats.org/officeDocument/2006/math" xmlns="">
                    <m:sSub>
                      <m:sSubPr>
                        <m:ctrlPr>
                          <a:rPr lang="en-US" sz="2400" i="1" smtClean="0">
                            <a:latin typeface="Cambria Math" charset="0"/>
                          </a:rPr>
                        </m:ctrlPr>
                      </m:sSubPr>
                      <m:e>
                        <m:r>
                          <a:rPr lang="en-US" sz="2400" b="0" i="1" smtClean="0">
                            <a:latin typeface="Cambria Math" charset="0"/>
                          </a:rPr>
                          <m:t>𝑀</m:t>
                        </m:r>
                      </m:e>
                      <m:sub/>
                    </m:sSub>
                  </m:oMath>
                </a14:m>
                <a:r>
                  <a:rPr lang="en-US" sz="2400" dirty="0" smtClean="0"/>
                  <a:t> amongst </a:t>
                </a:r>
                <a14:m>
                  <m:oMath xmlns:m="http://schemas.openxmlformats.org/officeDocument/2006/math" xmlns="">
                    <m:sSub>
                      <m:sSubPr>
                        <m:ctrlPr>
                          <a:rPr lang="en-US" sz="2400" i="1">
                            <a:latin typeface="Cambria Math" charset="0"/>
                          </a:rPr>
                        </m:ctrlPr>
                      </m:sSubPr>
                      <m:e>
                        <m:r>
                          <a:rPr lang="en-US" sz="2400" b="0" i="1" smtClean="0">
                            <a:latin typeface="Cambria Math" charset="0"/>
                          </a:rPr>
                          <m:t>{</m:t>
                        </m:r>
                        <m:r>
                          <a:rPr lang="en-US" sz="2400" i="1">
                            <a:latin typeface="Cambria Math" charset="0"/>
                          </a:rPr>
                          <m:t>𝑀</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rPr>
                          <m:t>𝑀</m:t>
                        </m:r>
                      </m:e>
                      <m:sub>
                        <m:r>
                          <a:rPr lang="en-US" sz="2400" i="1">
                            <a:latin typeface="Cambria Math" charset="0"/>
                          </a:rPr>
                          <m:t>1</m:t>
                        </m:r>
                      </m:sub>
                    </m:sSub>
                    <m:r>
                      <a:rPr lang="en-US" sz="2400" i="1">
                        <a:latin typeface="Cambria Math" charset="0"/>
                      </a:rPr>
                      <m:t>, …,</m:t>
                    </m:r>
                    <m:sSub>
                      <m:sSubPr>
                        <m:ctrlPr>
                          <a:rPr lang="en-US" sz="2400" i="1">
                            <a:latin typeface="Cambria Math" charset="0"/>
                          </a:rPr>
                        </m:ctrlPr>
                      </m:sSubPr>
                      <m:e>
                        <m:r>
                          <a:rPr lang="en-US" sz="2400" i="1">
                            <a:latin typeface="Cambria Math" charset="0"/>
                          </a:rPr>
                          <m:t>𝑀</m:t>
                        </m:r>
                      </m:e>
                      <m:sub>
                        <m:r>
                          <a:rPr lang="en-US" sz="2400" i="1">
                            <a:latin typeface="Cambria Math" charset="0"/>
                          </a:rPr>
                          <m:t>𝐽</m:t>
                        </m:r>
                      </m:sub>
                    </m:sSub>
                    <m:r>
                      <a:rPr lang="en-US" sz="2400" i="1">
                        <a:latin typeface="Cambria Math" charset="0"/>
                      </a:rPr>
                      <m:t>}</m:t>
                    </m:r>
                  </m:oMath>
                </a14:m>
                <a:r>
                  <a:rPr lang="en-US" sz="2400" dirty="0" smtClean="0"/>
                  <a:t> that </a:t>
                </a:r>
                <a:r>
                  <a:rPr lang="en-US" sz="2400" dirty="0"/>
                  <a:t>optimizes a fixed metric (this can be validation MSE, </a:t>
                </a:r>
                <a14:m>
                  <m:oMath xmlns:m="http://schemas.openxmlformats.org/officeDocument/2006/math" xmlns="">
                    <m:sSup>
                      <m:sSupPr>
                        <m:ctrlPr>
                          <a:rPr lang="en-US" sz="2400" i="1">
                            <a:latin typeface="Cambria Math" charset="0"/>
                          </a:rPr>
                        </m:ctrlPr>
                      </m:sSupPr>
                      <m:e>
                        <m:r>
                          <a:rPr lang="en-US" sz="2400" i="1">
                            <a:latin typeface="Cambria Math" charset="0"/>
                          </a:rPr>
                          <m:t>𝑅</m:t>
                        </m:r>
                      </m:e>
                      <m:sup>
                        <m:r>
                          <a:rPr lang="en-US" sz="2400" i="1">
                            <a:latin typeface="Cambria Math" charset="0"/>
                          </a:rPr>
                          <m:t>2</m:t>
                        </m:r>
                      </m:sup>
                    </m:sSup>
                  </m:oMath>
                </a14:m>
                <a:r>
                  <a:rPr lang="en-US" sz="2400" dirty="0" smtClean="0"/>
                  <a:t>; </a:t>
                </a:r>
                <a:r>
                  <a:rPr lang="en-US" sz="2400" dirty="0"/>
                  <a:t>or </a:t>
                </a:r>
                <a:r>
                  <a:rPr lang="en-US" sz="2400" b="1" dirty="0"/>
                  <a:t>AIC/BIC</a:t>
                </a:r>
                <a:r>
                  <a:rPr lang="en-US" sz="2400" dirty="0"/>
                  <a:t> on training set). </a:t>
                </a:r>
              </a:p>
              <a:p>
                <a:r>
                  <a:rPr lang="en-US" sz="2400" dirty="0" smtClean="0"/>
                  <a:t>4.   Evaluate the final model </a:t>
                </a:r>
                <a14:m>
                  <m:oMath xmlns:m="http://schemas.openxmlformats.org/officeDocument/2006/math" xmlns="">
                    <m:r>
                      <a:rPr lang="en-US" sz="2400" b="0" i="1" smtClean="0">
                        <a:latin typeface="Cambria Math" charset="0"/>
                      </a:rPr>
                      <m:t>𝑀</m:t>
                    </m:r>
                    <m:r>
                      <a:rPr lang="en-US" sz="2400" b="0" i="0" smtClean="0">
                        <a:latin typeface="Cambria Math" charset="0"/>
                      </a:rPr>
                      <m:t> </m:t>
                    </m:r>
                  </m:oMath>
                </a14:m>
                <a:r>
                  <a:rPr lang="en-US" sz="2400" dirty="0" smtClean="0"/>
                  <a:t>on the testing set</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885" y="983807"/>
                <a:ext cx="10327008" cy="2111143"/>
              </a:xfrm>
              <a:blipFill rotWithShape="0">
                <a:blip r:embed="rId2"/>
                <a:stretch>
                  <a:fillRect l="-885" t="-2305" b="-1792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08262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a:t>
            </a:r>
            <a:r>
              <a:rPr lang="en-US" dirty="0" smtClean="0"/>
              <a:t>Complexity</a:t>
            </a:r>
            <a:endParaRPr lang="en-US" dirty="0"/>
          </a:p>
        </p:txBody>
      </p:sp>
      <p:sp>
        <p:nvSpPr>
          <p:cNvPr id="3" name="Content Placeholder 2"/>
          <p:cNvSpPr>
            <a:spLocks noGrp="1"/>
          </p:cNvSpPr>
          <p:nvPr>
            <p:ph idx="1"/>
          </p:nvPr>
        </p:nvSpPr>
        <p:spPr/>
        <p:txBody>
          <a:bodyPr/>
          <a:lstStyle/>
          <a:p>
            <a:pPr>
              <a:spcAft>
                <a:spcPts val="1200"/>
              </a:spcAft>
            </a:pPr>
            <a:r>
              <a:rPr lang="en-US" sz="2400" dirty="0"/>
              <a:t>How many models did we evaluate?</a:t>
            </a:r>
          </a:p>
          <a:p>
            <a:pPr marL="457200" indent="-457200">
              <a:spcAft>
                <a:spcPts val="1200"/>
              </a:spcAft>
              <a:buFont typeface="Arial" charset="0"/>
              <a:buChar char="•"/>
            </a:pPr>
            <a:r>
              <a:rPr lang="en-US" sz="2400" dirty="0"/>
              <a:t>1st step, </a:t>
            </a:r>
            <a:r>
              <a:rPr lang="en-US" sz="2400" i="1" dirty="0"/>
              <a:t>J</a:t>
            </a:r>
            <a:r>
              <a:rPr lang="en-US" sz="2400" b="1" dirty="0"/>
              <a:t> Models</a:t>
            </a:r>
          </a:p>
          <a:p>
            <a:pPr marL="457200" indent="-457200">
              <a:spcAft>
                <a:spcPts val="1200"/>
              </a:spcAft>
              <a:buFont typeface="Arial" charset="0"/>
              <a:buChar char="•"/>
            </a:pPr>
            <a:r>
              <a:rPr lang="en-US" sz="2400" dirty="0"/>
              <a:t>2nd step, </a:t>
            </a:r>
            <a:r>
              <a:rPr lang="en-US" sz="2400" i="1" dirty="0"/>
              <a:t>J-1</a:t>
            </a:r>
            <a:r>
              <a:rPr lang="en-US" sz="2400" dirty="0"/>
              <a:t> </a:t>
            </a:r>
            <a:r>
              <a:rPr lang="en-US" sz="2400" b="1" dirty="0"/>
              <a:t>Models</a:t>
            </a:r>
            <a:r>
              <a:rPr lang="en-US" sz="2400" dirty="0"/>
              <a:t> (add 1 predictor out of </a:t>
            </a:r>
            <a:r>
              <a:rPr lang="en-US" sz="2400" i="1" dirty="0"/>
              <a:t>J-1</a:t>
            </a:r>
            <a:r>
              <a:rPr lang="en-US" sz="2400" dirty="0"/>
              <a:t> possible)</a:t>
            </a:r>
          </a:p>
          <a:p>
            <a:pPr marL="457200" indent="-457200">
              <a:spcAft>
                <a:spcPts val="1200"/>
              </a:spcAft>
              <a:buFont typeface="Arial" charset="0"/>
              <a:buChar char="•"/>
            </a:pPr>
            <a:r>
              <a:rPr lang="en-US" sz="2400" dirty="0"/>
              <a:t>3rd step, </a:t>
            </a:r>
            <a:r>
              <a:rPr lang="en-US" sz="2400" i="1" dirty="0"/>
              <a:t>J-2 </a:t>
            </a:r>
            <a:r>
              <a:rPr lang="en-US" sz="2400" b="1" dirty="0"/>
              <a:t>Models</a:t>
            </a:r>
            <a:r>
              <a:rPr lang="en-US" sz="2400" dirty="0"/>
              <a:t> (add 1 predictor out of </a:t>
            </a:r>
            <a:r>
              <a:rPr lang="en-US" sz="2400" i="1" dirty="0"/>
              <a:t>J-2 </a:t>
            </a:r>
            <a:r>
              <a:rPr lang="en-US" sz="2400" dirty="0"/>
              <a:t>possible)</a:t>
            </a:r>
          </a:p>
          <a:p>
            <a:pPr marL="457200" indent="-457200">
              <a:spcAft>
                <a:spcPts val="1200"/>
              </a:spcAft>
              <a:buFont typeface="Arial" charset="0"/>
              <a:buChar char="•"/>
            </a:pPr>
            <a:r>
              <a:rPr lang="mr-IN" sz="2400" dirty="0"/>
              <a:t>…</a:t>
            </a:r>
            <a:endParaRPr lang="en-US" sz="2400" dirty="0"/>
          </a:p>
          <a:p>
            <a:pPr>
              <a:spcAft>
                <a:spcPts val="1200"/>
              </a:spcAft>
            </a:pPr>
            <a:endParaRPr lang="en-US" sz="2400" dirty="0"/>
          </a:p>
          <a:p>
            <a:pPr>
              <a:spcAft>
                <a:spcPts val="1200"/>
              </a:spcAft>
            </a:pPr>
            <a:endParaRPr lang="en-US" sz="2400" dirty="0"/>
          </a:p>
          <a:p>
            <a:pPr>
              <a:spcAft>
                <a:spcPts val="1200"/>
              </a:spcAft>
            </a:pPr>
            <a:endParaRPr lang="en-US" sz="2400" b="1" dirty="0"/>
          </a:p>
          <a:p>
            <a:pPr>
              <a:spcAft>
                <a:spcPts val="1200"/>
              </a:spcAft>
            </a:pPr>
            <a:endParaRPr lang="en-US" sz="2400" dirty="0"/>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pic>
        <p:nvPicPr>
          <p:cNvPr id="5" name="Picture 4"/>
          <p:cNvPicPr>
            <a:picLocks noChangeAspect="1"/>
          </p:cNvPicPr>
          <p:nvPr/>
        </p:nvPicPr>
        <p:blipFill>
          <a:blip r:embed="rId2"/>
          <a:stretch>
            <a:fillRect/>
          </a:stretch>
        </p:blipFill>
        <p:spPr>
          <a:xfrm>
            <a:off x="3818122" y="4811875"/>
            <a:ext cx="4159687" cy="477341"/>
          </a:xfrm>
          <a:prstGeom prst="rect">
            <a:avLst/>
          </a:prstGeom>
        </p:spPr>
      </p:pic>
    </p:spTree>
    <p:extLst>
      <p:ext uri="{BB962C8B-B14F-4D97-AF65-F5344CB8AC3E}">
        <p14:creationId xmlns:p14="http://schemas.microsoft.com/office/powerpoint/2010/main" val="1858894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a:t>
            </a:r>
            <a:r>
              <a:rPr lang="en-US" dirty="0" smtClean="0"/>
              <a:t>BIC </a:t>
            </a:r>
            <a:r>
              <a:rPr lang="mr-IN" dirty="0" smtClean="0"/>
              <a:t>–</a:t>
            </a:r>
            <a:r>
              <a:rPr lang="en-US" dirty="0" smtClean="0"/>
              <a:t> value of training data</a:t>
            </a:r>
            <a:endParaRPr lang="en-US" dirty="0"/>
          </a:p>
        </p:txBody>
      </p:sp>
      <p:sp>
        <p:nvSpPr>
          <p:cNvPr id="3" name="Content Placeholder 2"/>
          <p:cNvSpPr>
            <a:spLocks noGrp="1"/>
          </p:cNvSpPr>
          <p:nvPr>
            <p:ph idx="1"/>
          </p:nvPr>
        </p:nvSpPr>
        <p:spPr/>
        <p:txBody>
          <a:bodyPr/>
          <a:lstStyle/>
          <a:p>
            <a:pPr>
              <a:spcAft>
                <a:spcPts val="1200"/>
              </a:spcAft>
            </a:pPr>
            <a:endParaRPr lang="en-US" sz="2400" dirty="0"/>
          </a:p>
        </p:txBody>
      </p:sp>
      <p:pic>
        <p:nvPicPr>
          <p:cNvPr id="6" name="Picture 5" descr="sphx_glr_plot_learning_curve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64" y="1177758"/>
            <a:ext cx="6359071" cy="4769303"/>
          </a:xfrm>
          <a:prstGeom prst="rect">
            <a:avLst/>
          </a:prstGeom>
        </p:spPr>
      </p:pic>
      <p:sp>
        <p:nvSpPr>
          <p:cNvPr id="7" name="Slide Number Placeholder 6"/>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103085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sz="2400" dirty="0" smtClean="0"/>
              <a:t>In the absence of training data (we may not want to use valuable data for validation)</a:t>
            </a:r>
          </a:p>
          <a:p>
            <a:pPr>
              <a:spcAft>
                <a:spcPts val="1200"/>
              </a:spcAft>
            </a:pPr>
            <a:r>
              <a:rPr lang="en-US" sz="2400" dirty="0" smtClean="0"/>
              <a:t>We’ve </a:t>
            </a:r>
            <a:r>
              <a:rPr lang="en-US" sz="2400" dirty="0"/>
              <a:t>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a:t>
            </a:r>
            <a:r>
              <a:rPr lang="en-US" sz="2400" i="1" dirty="0"/>
              <a:t>J</a:t>
            </a:r>
            <a:r>
              <a:rPr lang="en-US" sz="2400" dirty="0"/>
              <a:t> is the number of predictors in model.</a:t>
            </a:r>
          </a:p>
          <a:p>
            <a:pPr>
              <a:spcAft>
                <a:spcPts val="1200"/>
              </a:spcAft>
            </a:pPr>
            <a:r>
              <a:rPr lang="en-US" sz="2400" dirty="0"/>
              <a:t>Intuitively, AIC/BIC is a loss function that depends both on the predictive error, </a:t>
            </a:r>
            <a:r>
              <a:rPr lang="en-US" sz="2400" dirty="0" smtClean="0"/>
              <a:t>MSE, </a:t>
            </a:r>
            <a:r>
              <a:rPr lang="en-US" sz="2400" dirty="0"/>
              <a:t>and the complexity of the model. We see that we prefer a model with few parameters and low </a:t>
            </a:r>
            <a:r>
              <a:rPr lang="en-US" sz="2400" dirty="0" smtClean="0"/>
              <a:t>MSE.</a:t>
            </a:r>
            <a:endParaRPr lang="en-US" sz="2400" dirty="0"/>
          </a:p>
          <a:p>
            <a:pPr>
              <a:spcAft>
                <a:spcPts val="1200"/>
              </a:spcAft>
            </a:pPr>
            <a:r>
              <a:rPr lang="en-US" sz="2000" dirty="0"/>
              <a:t>But why do the formulae look this way - what is the justification</a:t>
            </a:r>
            <a:r>
              <a:rPr lang="en-US" sz="2000" dirty="0" smtClean="0"/>
              <a:t>? We will cover all that in A-sec2 today</a:t>
            </a:r>
            <a:endParaRPr lang="en-US" sz="2000" dirty="0"/>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3599897" y="3130550"/>
            <a:ext cx="4356100" cy="901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767061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a:t>
            </a:r>
            <a:r>
              <a:rPr lang="en-US" dirty="0" smtClean="0"/>
              <a:t>Validation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5574430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95946889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13200832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4651513" y="2199861"/>
            <a:ext cx="5375108" cy="3154017"/>
            <a:chOff x="4651513" y="2199861"/>
            <a:chExt cx="5375108" cy="3154017"/>
          </a:xfrm>
        </p:grpSpPr>
        <p:cxnSp>
          <p:nvCxnSpPr>
            <p:cNvPr id="6" name="Straight Connector 5"/>
            <p:cNvCxnSpPr/>
            <p:nvPr/>
          </p:nvCxnSpPr>
          <p:spPr>
            <a:xfrm flipV="1">
              <a:off x="4651513" y="2769704"/>
              <a:ext cx="4081670" cy="2584174"/>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263270" y="2199861"/>
              <a:ext cx="763351" cy="369332"/>
            </a:xfrm>
            <a:prstGeom prst="rect">
              <a:avLst/>
            </a:prstGeom>
            <a:noFill/>
          </p:spPr>
          <p:txBody>
            <a:bodyPr wrap="none" rtlCol="0">
              <a:spAutoFit/>
            </a:bodyPr>
            <a:lstStyle/>
            <a:p>
              <a:r>
                <a:rPr lang="en-US" dirty="0" smtClean="0">
                  <a:solidFill>
                    <a:schemeClr val="accent1">
                      <a:lumMod val="75000"/>
                    </a:schemeClr>
                  </a:solidFill>
                </a:rPr>
                <a:t>Linear</a:t>
              </a:r>
              <a:endParaRPr lang="en-US" dirty="0">
                <a:solidFill>
                  <a:schemeClr val="accent1">
                    <a:lumMod val="75000"/>
                  </a:schemeClr>
                </a:solidFill>
              </a:endParaRPr>
            </a:p>
          </p:txBody>
        </p:sp>
      </p:grpSp>
      <p:grpSp>
        <p:nvGrpSpPr>
          <p:cNvPr id="18" name="Group 17"/>
          <p:cNvGrpSpPr/>
          <p:nvPr/>
        </p:nvGrpSpPr>
        <p:grpSpPr>
          <a:xfrm>
            <a:off x="3896139" y="2660080"/>
            <a:ext cx="6473268" cy="2410447"/>
            <a:chOff x="3896139" y="2660080"/>
            <a:chExt cx="6473268" cy="2410447"/>
          </a:xfrm>
        </p:grpSpPr>
        <p:sp>
          <p:nvSpPr>
            <p:cNvPr id="10" name="Freeform 9"/>
            <p:cNvSpPr/>
            <p:nvPr/>
          </p:nvSpPr>
          <p:spPr>
            <a:xfrm>
              <a:off x="3896139" y="2690189"/>
              <a:ext cx="4837044" cy="2380338"/>
            </a:xfrm>
            <a:custGeom>
              <a:avLst/>
              <a:gdLst>
                <a:gd name="connsiteX0" fmla="*/ 0 w 4638261"/>
                <a:gd name="connsiteY0" fmla="*/ 874644 h 3086824"/>
                <a:gd name="connsiteX1" fmla="*/ 2478157 w 4638261"/>
                <a:gd name="connsiteY1" fmla="*/ 3074505 h 3086824"/>
                <a:gd name="connsiteX2" fmla="*/ 4638261 w 4638261"/>
                <a:gd name="connsiteY2" fmla="*/ 0 h 3086824"/>
              </a:gdLst>
              <a:ahLst/>
              <a:cxnLst>
                <a:cxn ang="0">
                  <a:pos x="connsiteX0" y="connsiteY0"/>
                </a:cxn>
                <a:cxn ang="0">
                  <a:pos x="connsiteX1" y="connsiteY1"/>
                </a:cxn>
                <a:cxn ang="0">
                  <a:pos x="connsiteX2" y="connsiteY2"/>
                </a:cxn>
              </a:cxnLst>
              <a:rect l="l" t="t" r="r" b="b"/>
              <a:pathLst>
                <a:path w="4638261" h="3086824">
                  <a:moveTo>
                    <a:pt x="0" y="874644"/>
                  </a:moveTo>
                  <a:cubicBezTo>
                    <a:pt x="852556" y="2047461"/>
                    <a:pt x="1705113" y="3220279"/>
                    <a:pt x="2478157" y="3074505"/>
                  </a:cubicBezTo>
                  <a:cubicBezTo>
                    <a:pt x="3251201" y="2928731"/>
                    <a:pt x="4638261" y="0"/>
                    <a:pt x="4638261" y="0"/>
                  </a:cubicBezTo>
                </a:path>
              </a:pathLst>
            </a:cu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263270" y="2660080"/>
              <a:ext cx="1106137" cy="369332"/>
            </a:xfrm>
            <a:prstGeom prst="rect">
              <a:avLst/>
            </a:prstGeom>
            <a:noFill/>
          </p:spPr>
          <p:txBody>
            <a:bodyPr wrap="none" rtlCol="0">
              <a:spAutoFit/>
            </a:bodyPr>
            <a:lstStyle/>
            <a:p>
              <a:r>
                <a:rPr lang="en-US" dirty="0" smtClean="0">
                  <a:solidFill>
                    <a:schemeClr val="accent2"/>
                  </a:solidFill>
                </a:rPr>
                <a:t>Quadratic</a:t>
              </a:r>
              <a:endParaRPr lang="en-US" dirty="0">
                <a:solidFill>
                  <a:schemeClr val="accent2"/>
                </a:solidFill>
              </a:endParaRPr>
            </a:p>
          </p:txBody>
        </p:sp>
      </p:grpSp>
    </p:spTree>
    <p:extLst>
      <p:ext uri="{BB962C8B-B14F-4D97-AF65-F5344CB8AC3E}">
        <p14:creationId xmlns:p14="http://schemas.microsoft.com/office/powerpoint/2010/main" val="1605903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20421949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105919488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 Motivation </a:t>
            </a:r>
            <a:endParaRPr lang="en-US" dirty="0"/>
          </a:p>
        </p:txBody>
      </p:sp>
      <p:sp>
        <p:nvSpPr>
          <p:cNvPr id="3" name="Content Placeholder 2"/>
          <p:cNvSpPr>
            <a:spLocks noGrp="1"/>
          </p:cNvSpPr>
          <p:nvPr>
            <p:ph idx="1"/>
          </p:nvPr>
        </p:nvSpPr>
        <p:spPr/>
        <p:txBody>
          <a:bodyPr/>
          <a:lstStyle/>
          <a:p>
            <a:pPr>
              <a:spcAft>
                <a:spcPts val="1200"/>
              </a:spcAft>
            </a:pPr>
            <a:r>
              <a:rPr lang="en-US" sz="2400" dirty="0"/>
              <a:t>Using a single validation set to select amongst </a:t>
            </a:r>
            <a:r>
              <a:rPr lang="en-US" sz="2400" dirty="0" smtClean="0"/>
              <a:t>multiple models </a:t>
            </a:r>
            <a:r>
              <a:rPr lang="en-US" sz="2400" dirty="0"/>
              <a:t>can be problematic - </a:t>
            </a:r>
            <a:r>
              <a:rPr lang="en-US" sz="2400" b="1" dirty="0"/>
              <a:t>there is the possibility </a:t>
            </a:r>
            <a:r>
              <a:rPr lang="en-US" sz="2400" b="1" dirty="0" smtClean="0"/>
              <a:t>of overfitting </a:t>
            </a:r>
            <a:r>
              <a:rPr lang="en-US" sz="2400" b="1" dirty="0"/>
              <a:t>to the validation set</a:t>
            </a:r>
            <a:r>
              <a:rPr lang="en-US" sz="2400" dirty="0"/>
              <a:t>.</a:t>
            </a:r>
          </a:p>
          <a:p>
            <a:pPr>
              <a:spcAft>
                <a:spcPts val="1200"/>
              </a:spcAft>
            </a:pPr>
            <a:r>
              <a:rPr lang="en-US" sz="2400" dirty="0"/>
              <a:t>One solution to the problems raised by using a </a:t>
            </a:r>
            <a:r>
              <a:rPr lang="en-US" sz="2400" dirty="0" smtClean="0"/>
              <a:t>single validation </a:t>
            </a:r>
            <a:r>
              <a:rPr lang="en-US" sz="2400" dirty="0"/>
              <a:t>set is to evaluate each model </a:t>
            </a:r>
            <a:r>
              <a:rPr lang="en-US" sz="2400" dirty="0" smtClean="0"/>
              <a:t>on </a:t>
            </a:r>
            <a:r>
              <a:rPr lang="en-US" sz="2400" b="1" dirty="0" smtClean="0"/>
              <a:t>multiple</a:t>
            </a:r>
            <a:r>
              <a:rPr lang="en-US" sz="2400" dirty="0" smtClean="0"/>
              <a:t> validation </a:t>
            </a:r>
            <a:r>
              <a:rPr lang="en-US" sz="2400" dirty="0"/>
              <a:t>sets and average the validation performance</a:t>
            </a:r>
            <a:r>
              <a:rPr lang="en-US" sz="2400" dirty="0" smtClean="0"/>
              <a:t>. </a:t>
            </a:r>
            <a:endParaRPr lang="en-US" sz="2400" dirty="0"/>
          </a:p>
          <a:p>
            <a:pPr>
              <a:spcAft>
                <a:spcPts val="1200"/>
              </a:spcAft>
            </a:pPr>
            <a:r>
              <a:rPr lang="en-US" sz="2400" dirty="0" smtClean="0"/>
              <a:t>One </a:t>
            </a:r>
            <a:r>
              <a:rPr lang="en-US" sz="2400" dirty="0"/>
              <a:t>can randomly split the training set into </a:t>
            </a:r>
            <a:r>
              <a:rPr lang="en-US" sz="2400" dirty="0" smtClean="0"/>
              <a:t>training and validation multiple times </a:t>
            </a:r>
            <a:r>
              <a:rPr lang="en-US" sz="2400" b="1" dirty="0" smtClean="0">
                <a:solidFill>
                  <a:srgbClr val="C00000"/>
                </a:solidFill>
              </a:rPr>
              <a:t>but</a:t>
            </a:r>
            <a:r>
              <a:rPr lang="en-US" sz="2400" dirty="0" smtClean="0"/>
              <a:t> randomly creating these sets can create the scenario where important features of the data never appear in our random draws.</a:t>
            </a: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Tree>
    <p:extLst>
      <p:ext uri="{BB962C8B-B14F-4D97-AF65-F5344CB8AC3E}">
        <p14:creationId xmlns:p14="http://schemas.microsoft.com/office/powerpoint/2010/main" val="925538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Leave-One-Out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r>
                  <a:rPr lang="en-US" sz="2400" dirty="0" smtClean="0"/>
                  <a:t>Given a data set </a:t>
                </a:r>
                <a14:m>
                  <m:oMath xmlns:m="http://schemas.openxmlformats.org/officeDocument/2006/math" xmlns="">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𝑛</m:t>
                            </m:r>
                          </m:sub>
                        </m:sSub>
                      </m:e>
                    </m:d>
                    <m:r>
                      <a:rPr lang="en-US" sz="2400" b="0" i="0" smtClean="0">
                        <a:latin typeface="Cambria Math" charset="0"/>
                      </a:rPr>
                      <m:t>,</m:t>
                    </m:r>
                  </m:oMath>
                </a14:m>
                <a:r>
                  <a:rPr lang="en-US" sz="2400" dirty="0" smtClean="0"/>
                  <a:t> </a:t>
                </a:r>
                <a:r>
                  <a:rPr lang="en-US" sz="2400" dirty="0"/>
                  <a:t>where each </a:t>
                </a:r>
                <a14:m>
                  <m:oMath xmlns:m="http://schemas.openxmlformats.org/officeDocument/2006/math" xmlns="">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𝑛</m:t>
                            </m:r>
                          </m:sub>
                        </m:sSub>
                      </m:e>
                    </m:d>
                  </m:oMath>
                </a14:m>
                <a:r>
                  <a:rPr lang="en-US" sz="2400" dirty="0" smtClean="0"/>
                  <a:t> </a:t>
                </a:r>
                <a:r>
                  <a:rPr lang="en-US" sz="2400" dirty="0"/>
                  <a:t>contains </a:t>
                </a:r>
                <a:r>
                  <a:rPr lang="en-US" sz="2400" i="1" dirty="0"/>
                  <a:t>J</a:t>
                </a:r>
                <a:r>
                  <a:rPr lang="en-US" sz="2400" dirty="0"/>
                  <a:t> </a:t>
                </a:r>
                <a:r>
                  <a:rPr lang="en-US" sz="2400" dirty="0" smtClean="0"/>
                  <a:t>features</a:t>
                </a:r>
                <a:r>
                  <a:rPr lang="en-US" sz="2400" dirty="0"/>
                  <a:t>. </a:t>
                </a:r>
              </a:p>
              <a:p>
                <a:r>
                  <a:rPr lang="en-US" sz="2400" dirty="0"/>
                  <a:t>To ensure that every observation in the dataset is included in at least one training set and at least one validation set, we </a:t>
                </a:r>
                <a:r>
                  <a:rPr lang="en-US" sz="2400" dirty="0" smtClean="0"/>
                  <a:t>create training/validation </a:t>
                </a:r>
                <a:r>
                  <a:rPr lang="en-US" sz="2400" dirty="0"/>
                  <a:t>splits using the </a:t>
                </a:r>
                <a:r>
                  <a:rPr lang="en-US" sz="2400" b="1" i="1" dirty="0"/>
                  <a:t>leave one out </a:t>
                </a:r>
                <a:r>
                  <a:rPr lang="en-US" sz="2400" dirty="0"/>
                  <a:t>method: </a:t>
                </a:r>
              </a:p>
              <a:p>
                <a:pPr marL="811213" lvl="1" indent="-354013">
                  <a:buFont typeface="Arial" charset="0"/>
                  <a:buChar char="•"/>
                </a:pPr>
                <a:r>
                  <a:rPr lang="en-US" dirty="0" smtClean="0"/>
                  <a:t>validation </a:t>
                </a:r>
                <a:r>
                  <a:rPr lang="en-US" dirty="0"/>
                  <a:t>set: </a:t>
                </a:r>
                <a14:m>
                  <m:oMath xmlns:m="http://schemas.openxmlformats.org/officeDocument/2006/math" xmlns="">
                    <m:sSub>
                      <m:sSubPr>
                        <m:ctrlPr>
                          <a:rPr lang="en-US" i="1">
                            <a:latin typeface="Cambria Math" charset="0"/>
                          </a:rPr>
                        </m:ctrlPr>
                      </m:sSubPr>
                      <m:e>
                        <m:r>
                          <a:rPr lang="en-US" b="0" i="1" smtClean="0">
                            <a:latin typeface="Cambria Math" charset="0"/>
                          </a:rPr>
                          <m:t>{</m:t>
                        </m:r>
                        <m:r>
                          <a:rPr lang="en-US" i="1">
                            <a:latin typeface="Cambria Math" charset="0"/>
                          </a:rPr>
                          <m:t>𝑋</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endParaRPr lang="en-US" dirty="0"/>
              </a:p>
              <a:p>
                <a:pPr marL="811213" lvl="1" indent="-354013">
                  <a:spcAft>
                    <a:spcPts val="600"/>
                  </a:spcAft>
                  <a:buFont typeface="Arial" charset="0"/>
                  <a:buChar char="•"/>
                </a:pPr>
                <a:r>
                  <a:rPr lang="en-US" dirty="0" smtClean="0"/>
                  <a:t>training </a:t>
                </a:r>
                <a:r>
                  <a:rPr lang="en-US" dirty="0"/>
                  <a:t>set: </a:t>
                </a:r>
                <a14:m>
                  <m:oMath xmlns:m="http://schemas.openxmlformats.org/officeDocument/2006/math" xmlns="">
                    <m:sSub>
                      <m:sSubPr>
                        <m:ctrlPr>
                          <a:rPr lang="en-US" i="1">
                            <a:latin typeface="Cambria Math" charset="0"/>
                          </a:rPr>
                        </m:ctrlPr>
                      </m:sSubPr>
                      <m:e>
                        <m:r>
                          <a:rPr lang="en-US" i="1">
                            <a:latin typeface="Cambria Math" charset="0"/>
                          </a:rPr>
                          <m:t>𝑋</m:t>
                        </m:r>
                      </m:e>
                      <m:sub>
                        <m:r>
                          <a:rPr lang="en-US" b="0" i="1" smtClean="0">
                            <a:latin typeface="Cambria Math" charset="0"/>
                          </a:rPr>
                          <m:t>−</m:t>
                        </m:r>
                        <m:r>
                          <a:rPr lang="en-US" i="1">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𝑛</m:t>
                        </m:r>
                      </m:sub>
                    </m:sSub>
                    <m:r>
                      <a:rPr lang="en-US" b="0" i="1" smtClean="0">
                        <a:latin typeface="Cambria Math" charset="0"/>
                      </a:rPr>
                      <m:t>}  </m:t>
                    </m:r>
                  </m:oMath>
                </a14:m>
                <a:endParaRPr lang="en-US" sz="2000" dirty="0"/>
              </a:p>
              <a:p>
                <a:pPr>
                  <a:spcAft>
                    <a:spcPts val="600"/>
                  </a:spcAft>
                </a:pPr>
                <a:r>
                  <a:rPr lang="en-US" sz="2400" dirty="0" smtClean="0"/>
                  <a:t>for </a:t>
                </a:r>
                <a14:m>
                  <m:oMath xmlns:m="http://schemas.openxmlformats.org/officeDocument/2006/math" xmlns="">
                    <m:sSub>
                      <m:sSubPr>
                        <m:ctrlPr>
                          <a:rPr lang="en-US" sz="2400" i="1">
                            <a:latin typeface="Cambria Math" charset="0"/>
                          </a:rPr>
                        </m:ctrlPr>
                      </m:sSubPr>
                      <m:e>
                        <m:r>
                          <a:rPr lang="en-US" sz="2400" b="0" i="1" smtClean="0">
                            <a:latin typeface="Cambria Math" charset="0"/>
                          </a:rPr>
                          <m:t>𝑖</m:t>
                        </m:r>
                        <m:r>
                          <a:rPr lang="en-US" sz="2400" b="0" i="1" smtClean="0">
                            <a:latin typeface="Cambria Math" charset="0"/>
                          </a:rPr>
                          <m:t>=1,…,</m:t>
                        </m:r>
                        <m:r>
                          <a:rPr lang="en-US" sz="2400" b="0" i="1" smtClean="0">
                            <a:latin typeface="Cambria Math" charset="0"/>
                          </a:rPr>
                          <m:t>𝑛</m:t>
                        </m:r>
                        <m:r>
                          <a:rPr lang="en-US" sz="2400" b="0" i="1" smtClean="0">
                            <a:latin typeface="Cambria Math" charset="0"/>
                          </a:rPr>
                          <m:t>: </m:t>
                        </m:r>
                      </m:e>
                      <m:sub/>
                    </m:sSub>
                  </m:oMath>
                </a14:m>
                <a:r>
                  <a:rPr lang="en-US" sz="2400" dirty="0" smtClean="0"/>
                  <a:t> </a:t>
                </a:r>
              </a:p>
              <a:p>
                <a:pPr marL="457200"/>
                <a:r>
                  <a:rPr lang="en-US" sz="2400" dirty="0" smtClean="0"/>
                  <a:t>We </a:t>
                </a:r>
                <a:r>
                  <a:rPr lang="en-US" sz="2400" dirty="0"/>
                  <a:t>fit the model on each training set, </a:t>
                </a:r>
                <a:r>
                  <a:rPr lang="en-US" sz="2400" dirty="0" smtClean="0"/>
                  <a:t>denoted </a:t>
                </a:r>
                <a14:m>
                  <m:oMath xmlns:m="http://schemas.openxmlformats.org/officeDocument/2006/math" xmlns="">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𝑓</m:t>
                            </m:r>
                          </m:e>
                        </m:acc>
                      </m:e>
                      <m:sub>
                        <m:sSub>
                          <m:sSubPr>
                            <m:ctrlPr>
                              <a:rPr lang="en-US" sz="2400" b="0" i="1" dirty="0" smtClean="0">
                                <a:latin typeface="Cambria Math" charset="0"/>
                              </a:rPr>
                            </m:ctrlPr>
                          </m:sSubPr>
                          <m:e>
                            <m:r>
                              <a:rPr lang="en-US" sz="2400" b="0" i="1" dirty="0" smtClean="0">
                                <a:latin typeface="Cambria Math" charset="0"/>
                              </a:rPr>
                              <m:t>𝑋</m:t>
                            </m:r>
                          </m:e>
                          <m:sub>
                            <m:r>
                              <a:rPr lang="en-US" sz="2400" b="0" i="1" dirty="0" smtClean="0">
                                <a:latin typeface="Cambria Math" charset="0"/>
                              </a:rPr>
                              <m:t>−1</m:t>
                            </m:r>
                          </m:sub>
                        </m:sSub>
                      </m:sub>
                    </m:sSub>
                    <m:r>
                      <a:rPr lang="en-US" sz="2400" b="0" i="1" dirty="0" smtClean="0">
                        <a:latin typeface="Cambria Math" charset="0"/>
                      </a:rPr>
                      <m:t>, </m:t>
                    </m:r>
                  </m:oMath>
                </a14:m>
                <a:r>
                  <a:rPr lang="en-US" sz="2400" dirty="0"/>
                  <a:t>and evaluate it on the corresponding validation set, </a:t>
                </a:r>
                <a14:m>
                  <m:oMath xmlns:m="http://schemas.openxmlformats.org/officeDocument/2006/math" xmlns="">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𝑋</m:t>
                            </m:r>
                          </m:e>
                          <m:sub>
                            <m:r>
                              <a:rPr lang="en-US" sz="2400" i="1" dirty="0">
                                <a:latin typeface="Cambria Math" charset="0"/>
                              </a:rPr>
                              <m:t>−1</m:t>
                            </m:r>
                          </m:sub>
                        </m:sSub>
                      </m:sub>
                    </m:sSub>
                    <m:r>
                      <a:rPr lang="en-US" sz="2400" i="1" dirty="0">
                        <a:latin typeface="Cambria Math" charset="0"/>
                      </a:rPr>
                      <m:t> </m:t>
                    </m:r>
                    <m:r>
                      <a:rPr lang="en-US" sz="2400" b="0" i="1" dirty="0" smtClean="0">
                        <a:latin typeface="Cambria Math" charset="0"/>
                      </a:rPr>
                      <m:t>(</m:t>
                    </m:r>
                    <m:sSub>
                      <m:sSubPr>
                        <m:ctrlPr>
                          <a:rPr lang="en-US" sz="2400" b="0" i="1" dirty="0" smtClean="0">
                            <a:latin typeface="Cambria Math" charset="0"/>
                          </a:rPr>
                        </m:ctrlPr>
                      </m:sSubPr>
                      <m:e>
                        <m:r>
                          <a:rPr lang="en-US" sz="2400" b="0" i="1" dirty="0" smtClean="0">
                            <a:latin typeface="Cambria Math" charset="0"/>
                          </a:rPr>
                          <m:t>𝑋</m:t>
                        </m:r>
                      </m:e>
                      <m:sub>
                        <m:r>
                          <a:rPr lang="en-US" sz="2400" b="0" i="1" dirty="0" smtClean="0">
                            <a:latin typeface="Cambria Math" charset="0"/>
                          </a:rPr>
                          <m:t>𝑖</m:t>
                        </m:r>
                      </m:sub>
                    </m:sSub>
                    <m:r>
                      <a:rPr lang="en-US" sz="2400" b="0" i="1" dirty="0" smtClean="0">
                        <a:latin typeface="Cambria Math" charset="0"/>
                      </a:rPr>
                      <m:t>)</m:t>
                    </m:r>
                  </m:oMath>
                </a14:m>
                <a:r>
                  <a:rPr lang="en-US" sz="2400" dirty="0" smtClean="0"/>
                  <a:t>. </a:t>
                </a:r>
              </a:p>
              <a:p>
                <a:pPr marL="12700"/>
                <a:r>
                  <a:rPr lang="en-US" sz="2400" dirty="0" smtClean="0"/>
                  <a:t>The </a:t>
                </a:r>
                <a:r>
                  <a:rPr lang="en-US" sz="2400" b="1" i="1" dirty="0" smtClean="0"/>
                  <a:t>cross </a:t>
                </a:r>
                <a:r>
                  <a:rPr lang="en-US" sz="2400" b="1" i="1" dirty="0"/>
                  <a:t>validation score </a:t>
                </a:r>
                <a:r>
                  <a:rPr lang="en-US" sz="2400" dirty="0"/>
                  <a:t>is the performance of the model averaged across all validation sets: </a:t>
                </a:r>
                <a:endParaRPr lang="en-US" sz="2400" dirty="0" smtClean="0"/>
              </a:p>
              <a:p>
                <a:endParaRPr lang="en-US" sz="2400" dirty="0" smtClean="0"/>
              </a:p>
              <a:p>
                <a:r>
                  <a:rPr lang="en-US" sz="2400" dirty="0" smtClean="0"/>
                  <a:t>where </a:t>
                </a:r>
                <a:r>
                  <a:rPr lang="en-US" sz="2400" i="1" dirty="0"/>
                  <a:t>L</a:t>
                </a:r>
                <a:r>
                  <a:rPr lang="en-US" sz="2400" dirty="0"/>
                  <a:t> is a loss function.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b="-176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mc:AlternateContent xmlns:mc="http://schemas.openxmlformats.org/markup-compatibility/2006" xmlns:a14="http://schemas.microsoft.com/office/drawing/2010/main">
        <mc:Choice Requires="a14">
          <p:sp>
            <p:nvSpPr>
              <p:cNvPr id="5" name="Rectangle 4"/>
              <p:cNvSpPr/>
              <p:nvPr/>
            </p:nvSpPr>
            <p:spPr>
              <a:xfrm>
                <a:off x="3825923" y="5269978"/>
                <a:ext cx="4540154" cy="1100558"/>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smtClean="0">
                              <a:solidFill>
                                <a:schemeClr val="tx1">
                                  <a:lumMod val="75000"/>
                                  <a:lumOff val="25000"/>
                                </a:schemeClr>
                              </a:solidFill>
                              <a:latin typeface="Cambria Math"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𝑛</m:t>
                          </m:r>
                        </m:sup>
                        <m:e>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25923" y="5269978"/>
                <a:ext cx="4540154" cy="11005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6785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a:t>
            </a:r>
            <a:r>
              <a:rPr lang="en-US" dirty="0" smtClean="0"/>
              <a:t>Validation</a:t>
            </a:r>
            <a:r>
              <a:rPr lang="en-US" dirty="0"/>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pPr>
                  <a:spcAft>
                    <a:spcPts val="1200"/>
                  </a:spcAft>
                </a:pPr>
                <a:r>
                  <a:rPr lang="en-US" sz="2400" dirty="0" smtClean="0"/>
                  <a:t>Rather than creating </a:t>
                </a:r>
                <a:r>
                  <a:rPr lang="en-US" sz="2400" i="1" dirty="0"/>
                  <a:t>n</a:t>
                </a:r>
                <a:r>
                  <a:rPr lang="en-US" sz="2400" dirty="0"/>
                  <a:t> number of training/validation splits, each time leaving one data point for the validation set, we can include more data in the validation set using </a:t>
                </a:r>
                <a:r>
                  <a:rPr lang="en-US" sz="2400" b="1" dirty="0"/>
                  <a:t>K-fold validation</a:t>
                </a:r>
                <a:r>
                  <a:rPr lang="en-US" sz="2400" dirty="0"/>
                  <a:t>: </a:t>
                </a:r>
              </a:p>
              <a:p>
                <a:pPr marL="1085820" lvl="1" indent="-342900">
                  <a:spcAft>
                    <a:spcPts val="1200"/>
                  </a:spcAft>
                  <a:buFont typeface="Arial" charset="0"/>
                  <a:buChar char="•"/>
                </a:pPr>
                <a:r>
                  <a:rPr lang="en-US" dirty="0" smtClean="0"/>
                  <a:t>split </a:t>
                </a:r>
                <a:r>
                  <a:rPr lang="en-US" dirty="0"/>
                  <a:t>the data into </a:t>
                </a:r>
                <a:r>
                  <a:rPr lang="en-US" i="1" dirty="0"/>
                  <a:t>K</a:t>
                </a:r>
                <a:r>
                  <a:rPr lang="en-US" dirty="0"/>
                  <a:t> uniformly sized chunks, </a:t>
                </a:r>
                <a14:m>
                  <m:oMath xmlns:m="http://schemas.openxmlformats.org/officeDocument/2006/math" xmlns="">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𝐾</m:t>
                        </m:r>
                      </m:sub>
                    </m:sSub>
                    <m:r>
                      <a:rPr lang="en-US" b="0" i="1" smtClean="0">
                        <a:latin typeface="Cambria Math" charset="0"/>
                      </a:rPr>
                      <m:t>}</m:t>
                    </m:r>
                  </m:oMath>
                </a14:m>
                <a:endParaRPr lang="en-US" dirty="0"/>
              </a:p>
              <a:p>
                <a:pPr marL="1085820" lvl="1" indent="-342900">
                  <a:spcBef>
                    <a:spcPts val="0"/>
                  </a:spcBef>
                  <a:buFont typeface="Arial" charset="0"/>
                  <a:buChar char="•"/>
                </a:pPr>
                <a:r>
                  <a:rPr lang="en-US" dirty="0" smtClean="0"/>
                  <a:t>we </a:t>
                </a:r>
                <a:r>
                  <a:rPr lang="en-US" dirty="0"/>
                  <a:t>create </a:t>
                </a:r>
                <a:r>
                  <a:rPr lang="en-US" i="1" dirty="0"/>
                  <a:t>K</a:t>
                </a:r>
                <a:r>
                  <a:rPr lang="en-US" dirty="0"/>
                  <a:t> number of training/validation splits, using one of </a:t>
                </a:r>
                <a:r>
                  <a:rPr lang="en-US" dirty="0" smtClean="0"/>
                  <a:t> the </a:t>
                </a:r>
                <a:r>
                  <a:rPr lang="en-US" i="1" dirty="0" smtClean="0"/>
                  <a:t>K </a:t>
                </a:r>
                <a:r>
                  <a:rPr lang="en-US" dirty="0" smtClean="0"/>
                  <a:t>chunks </a:t>
                </a:r>
                <a:r>
                  <a:rPr lang="en-US" dirty="0"/>
                  <a:t>for validation and the rest for </a:t>
                </a:r>
                <a:r>
                  <a:rPr lang="en-US" dirty="0" smtClean="0"/>
                  <a:t>training. </a:t>
                </a:r>
              </a:p>
              <a:p>
                <a:pPr>
                  <a:spcAft>
                    <a:spcPts val="1200"/>
                  </a:spcAft>
                </a:pPr>
                <a:r>
                  <a:rPr lang="en-US" sz="2400" dirty="0"/>
                  <a:t/>
                </a:r>
                <a:br>
                  <a:rPr lang="en-US" sz="2400" dirty="0"/>
                </a:br>
                <a:r>
                  <a:rPr lang="en-US" sz="2400" dirty="0"/>
                  <a:t>We fit the model on each training set, denoted </a:t>
                </a:r>
                <a14:m>
                  <m:oMath xmlns:m="http://schemas.openxmlformats.org/officeDocument/2006/math" xmlns="">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−1</m:t>
                            </m:r>
                          </m:sub>
                        </m:sSub>
                      </m:sub>
                    </m:sSub>
                  </m:oMath>
                </a14:m>
                <a:r>
                  <a:rPr lang="en-US" sz="2400" dirty="0" smtClean="0"/>
                  <a:t> </a:t>
                </a:r>
                <a:r>
                  <a:rPr lang="en-US" sz="2400" dirty="0"/>
                  <a:t>, and evaluate it on the corresponding validation </a:t>
                </a:r>
                <a:r>
                  <a:rPr lang="en-US" sz="2400" dirty="0" smtClean="0"/>
                  <a:t>set, </a:t>
                </a:r>
                <a14:m>
                  <m:oMath xmlns:m="http://schemas.openxmlformats.org/officeDocument/2006/math" xmlns="">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−1</m:t>
                            </m:r>
                          </m:sub>
                        </m:sSub>
                      </m:sub>
                    </m:sSub>
                    <m:r>
                      <a:rPr lang="en-US" sz="2400" i="1" dirty="0">
                        <a:latin typeface="Cambria Math" charset="0"/>
                      </a:rPr>
                      <m:t> </m:t>
                    </m:r>
                    <m:r>
                      <a:rPr lang="en-US" sz="2400" i="1" dirty="0">
                        <a:latin typeface="Cambria Math" charset="0"/>
                      </a:rPr>
                      <m:t>(</m:t>
                    </m:r>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𝑖</m:t>
                        </m:r>
                      </m:sub>
                    </m:sSub>
                    <m:r>
                      <a:rPr lang="en-US" sz="2400" i="1" dirty="0">
                        <a:latin typeface="Cambria Math" charset="0"/>
                      </a:rPr>
                      <m:t>)</m:t>
                    </m:r>
                  </m:oMath>
                </a14:m>
                <a:r>
                  <a:rPr lang="en-US" sz="2400" dirty="0" smtClean="0"/>
                  <a:t>. </a:t>
                </a:r>
                <a:r>
                  <a:rPr lang="en-US" sz="2400" dirty="0"/>
                  <a:t>The </a:t>
                </a:r>
                <a:r>
                  <a:rPr lang="en-US" sz="2400" b="1" i="1" dirty="0"/>
                  <a:t>cross validation </a:t>
                </a:r>
                <a:r>
                  <a:rPr lang="en-US" sz="2400" b="1" i="1" dirty="0" smtClean="0"/>
                  <a:t>is the performance </a:t>
                </a:r>
                <a:r>
                  <a:rPr lang="en-US" sz="2400" dirty="0"/>
                  <a:t>of the model averaged across all </a:t>
                </a:r>
                <a:r>
                  <a:rPr lang="en-US" sz="2400" dirty="0" smtClean="0"/>
                  <a:t>validation sets:</a:t>
                </a:r>
                <a:endParaRPr lang="en-US" sz="2400" dirty="0"/>
              </a:p>
              <a:p>
                <a:pPr>
                  <a:spcAft>
                    <a:spcPts val="1200"/>
                  </a:spcAft>
                </a:pPr>
                <a:endParaRPr lang="en-US" sz="2400" dirty="0"/>
              </a:p>
              <a:p>
                <a:pPr>
                  <a:spcBef>
                    <a:spcPts val="624"/>
                  </a:spcBef>
                  <a:spcAft>
                    <a:spcPts val="2400"/>
                  </a:spcAft>
                </a:pPr>
                <a:r>
                  <a:rPr lang="en-US" sz="2400" dirty="0"/>
                  <a:t>where </a:t>
                </a:r>
                <a:r>
                  <a:rPr lang="en-US" sz="2400" i="1" dirty="0"/>
                  <a:t>L</a:t>
                </a:r>
                <a:r>
                  <a:rPr lang="en-US" sz="2400" dirty="0"/>
                  <a:t> is a loss function. </a:t>
                </a:r>
              </a:p>
              <a:p>
                <a:pPr>
                  <a:spcAft>
                    <a:spcPts val="1200"/>
                  </a:spcAft>
                </a:pPr>
                <a:r>
                  <a:rPr lang="en-US" sz="2400" dirty="0" smtClean="0"/>
                  <a:t> </a:t>
                </a:r>
                <a:endParaRPr lang="en-US" sz="2400" dirty="0"/>
              </a:p>
              <a:p>
                <a:pPr>
                  <a:spcAft>
                    <a:spcPts val="1200"/>
                  </a:spcAft>
                </a:pPr>
                <a:r>
                  <a:rPr lang="en-US" sz="2400" dirty="0" smtClean="0"/>
                  <a:t> </a:t>
                </a:r>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r="-643" b="-1668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mc:AlternateContent xmlns:mc="http://schemas.openxmlformats.org/markup-compatibility/2006" xmlns:a14="http://schemas.microsoft.com/office/drawing/2010/main">
        <mc:Choice Requires="a14">
          <p:sp>
            <p:nvSpPr>
              <p:cNvPr id="6" name="Rectangle 5"/>
              <p:cNvSpPr/>
              <p:nvPr/>
            </p:nvSpPr>
            <p:spPr>
              <a:xfrm>
                <a:off x="3654694" y="5084448"/>
                <a:ext cx="4511556" cy="1130822"/>
              </a:xfrm>
              <a:prstGeom prst="rect">
                <a:avLst/>
              </a:prstGeom>
            </p:spPr>
            <p:txBody>
              <a:bodyPr wrap="none">
                <a:spAutoFit/>
              </a:bodyPr>
              <a:lstStyle/>
              <a:p>
                <a:pPr algn="ctr"/>
                <a14:m>
                  <m:oMathPara xmlns:m="http://schemas.openxmlformats.org/officeDocument/2006/math" xmlns="">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charset="0"/>
                            </a:rPr>
                          </m:ctrlPr>
                        </m:fPr>
                        <m:num>
                          <m:r>
                            <a:rPr lang="en-US" sz="2400" i="1">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𝐾</m:t>
                          </m:r>
                        </m:den>
                      </m:f>
                      <m:nary>
                        <m:naryPr>
                          <m:chr m:val="∑"/>
                          <m:ctrlPr>
                            <a:rPr lang="is-IS" sz="2400" i="1" smtClean="0">
                              <a:solidFill>
                                <a:schemeClr val="tx1">
                                  <a:lumMod val="75000"/>
                                  <a:lumOff val="25000"/>
                                </a:schemeClr>
                              </a:solidFill>
                              <a:latin typeface="Cambria Math"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𝐾</m:t>
                          </m:r>
                        </m:sup>
                        <m:e>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654694" y="5084448"/>
                <a:ext cx="4511556" cy="11308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0912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600" y="63500"/>
            <a:ext cx="8166100" cy="6731000"/>
          </a:xfrm>
          <a:prstGeom prst="rect">
            <a:avLst/>
          </a:prstGeom>
        </p:spPr>
      </p:pic>
    </p:spTree>
    <p:extLst>
      <p:ext uri="{BB962C8B-B14F-4D97-AF65-F5344CB8AC3E}">
        <p14:creationId xmlns:p14="http://schemas.microsoft.com/office/powerpoint/2010/main" val="53643603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stretch>
            <a:fillRect/>
          </a:stretch>
        </p:blipFill>
        <p:spPr>
          <a:xfrm>
            <a:off x="2628623" y="983807"/>
            <a:ext cx="7770803" cy="4390103"/>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11023427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 K</a:t>
                </a:r>
                <a:r>
                  <a:rPr lang="en-US" sz="2400" dirty="0" smtClean="0">
                    <a:solidFill>
                      <a:schemeClr val="tx1">
                        <a:lumMod val="75000"/>
                        <a:lumOff val="25000"/>
                      </a:schemeClr>
                    </a:solidFill>
                    <a:latin typeface="Karla" charset="0"/>
                    <a:ea typeface="Karla" charset="0"/>
                    <a:cs typeface="Karla" charset="0"/>
                  </a:rPr>
                  <a:t>?</a:t>
                </a:r>
                <a:endParaRPr lang="en-US" sz="2400" b="1" dirty="0"/>
              </a:p>
              <a:p>
                <a:pPr>
                  <a:spcAft>
                    <a:spcPts val="1200"/>
                  </a:spcAft>
                </a:pPr>
                <a:r>
                  <a:rPr lang="en-US" sz="2400" b="1" dirty="0" smtClean="0"/>
                  <a:t>Question</a:t>
                </a:r>
                <a:r>
                  <a:rPr lang="en-US" sz="2400" b="1" dirty="0"/>
                  <a:t>: </a:t>
                </a:r>
                <a:r>
                  <a:rPr lang="en-US" sz="2400" dirty="0"/>
                  <a:t>What is the difference in multiple predictors and polynomial regression in model selection</a:t>
                </a:r>
                <a:r>
                  <a:rPr lang="en-US" sz="2400" dirty="0" smtClean="0"/>
                  <a:t>?</a:t>
                </a:r>
              </a:p>
              <a:p>
                <a:pPr>
                  <a:spcAft>
                    <a:spcPts val="1200"/>
                  </a:spcAft>
                </a:pPr>
                <a:endParaRPr lang="en-US" sz="2400" dirty="0"/>
              </a:p>
              <a:p>
                <a:pPr>
                  <a:spcAft>
                    <a:spcPts val="1200"/>
                  </a:spcAft>
                </a:pPr>
                <a:r>
                  <a:rPr lang="en-US" sz="2400" dirty="0" smtClean="0"/>
                  <a:t>We can frame the problem of degree selection for polynomial models as a predictor selection problem:  </a:t>
                </a:r>
              </a:p>
              <a:p>
                <a:pPr>
                  <a:spcAft>
                    <a:spcPts val="1200"/>
                  </a:spcAft>
                </a:pPr>
                <a:r>
                  <a:rPr lang="en-US" sz="2400" dirty="0" smtClean="0"/>
                  <a:t>	which of the predictors </a:t>
                </a:r>
                <a14:m>
                  <m:oMath xmlns:m="http://schemas.openxmlformats.org/officeDocument/2006/math" xmlns="">
                    <m:r>
                      <a:rPr lang="en-US" sz="2400" b="0" i="1" smtClean="0">
                        <a:latin typeface="Cambria Math" charset="0"/>
                      </a:rPr>
                      <m:t>{</m:t>
                    </m:r>
                    <m:r>
                      <a:rPr lang="en-US" sz="2400" b="0" i="1" smtClean="0">
                        <a:latin typeface="Cambria Math" charset="0"/>
                      </a:rPr>
                      <m:t>𝑥</m:t>
                    </m:r>
                    <m:r>
                      <a:rPr lang="en-US" sz="2400" b="0" i="1" smtClean="0">
                        <a:latin typeface="Cambria Math" charset="0"/>
                      </a:rPr>
                      <m:t>, </m:t>
                    </m:r>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2</m:t>
                        </m:r>
                      </m:sup>
                    </m:sSup>
                    <m:r>
                      <a:rPr lang="en-US" sz="2400" b="0" i="1" smtClean="0">
                        <a:latin typeface="Cambria Math" charset="0"/>
                      </a:rPr>
                      <m:t>,…, </m:t>
                    </m:r>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r>
                      <a:rPr lang="en-US" sz="2400" b="0" i="1" smtClean="0">
                        <a:latin typeface="Cambria Math" charset="0"/>
                      </a:rPr>
                      <m:t>}</m:t>
                    </m:r>
                  </m:oMath>
                </a14:m>
                <a:r>
                  <a:rPr lang="en-US" sz="2400" dirty="0" smtClean="0"/>
                  <a:t>, </a:t>
                </a:r>
                <a:r>
                  <a:rPr lang="en-US" sz="2400" dirty="0"/>
                  <a:t>should we select for modeling?</a:t>
                </a:r>
              </a:p>
              <a:p>
                <a:pPr>
                  <a:spcAft>
                    <a:spcPts val="1200"/>
                  </a:spcAft>
                </a:pPr>
                <a:endParaRPr lang="en-US" sz="2400" dirty="0"/>
              </a:p>
              <a:p>
                <a:pPr>
                  <a:spcAft>
                    <a:spcPts val="1200"/>
                  </a:spcAft>
                </a:pPr>
                <a:endParaRPr lang="en-US" sz="2400" dirty="0"/>
              </a:p>
              <a:p>
                <a:pPr>
                  <a:spcAft>
                    <a:spcPts val="1200"/>
                  </a:spcAft>
                </a:pPr>
                <a:r>
                  <a:rPr lang="en-US" sz="2400" dirty="0" smtClean="0"/>
                  <a:t> </a:t>
                </a:r>
                <a:endParaRPr lang="en-US" sz="2400" b="1"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921438" cy="2111143"/>
              </a:xfrm>
              <a:blipFill rotWithShape="0">
                <a:blip r:embed="rId2"/>
                <a:stretch>
                  <a:fillRect l="-893" t="-2305" b="-746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221967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56</a:t>
            </a:fld>
            <a:endParaRPr lang="en-US"/>
          </a:p>
        </p:txBody>
      </p:sp>
    </p:spTree>
    <p:extLst>
      <p:ext uri="{BB962C8B-B14F-4D97-AF65-F5344CB8AC3E}">
        <p14:creationId xmlns:p14="http://schemas.microsoft.com/office/powerpoint/2010/main" val="8620738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a:t>
            </a:r>
            <a:r>
              <a:rPr lang="en-US" sz="2400" i="1" dirty="0"/>
              <a:t>k</a:t>
            </a:r>
            <a:r>
              <a:rPr lang="en-US" sz="2400" dirty="0"/>
              <a:t> for 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through K-fold cross validation.</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95037983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Behind Ordinary Lease Squares, AIC, BIC</a:t>
            </a:r>
            <a:br>
              <a:rPr lang="en-US"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301335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xmlns="">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xmlns="">
                    <m:r>
                      <a:rPr lang="en-US" sz="2400" i="1">
                        <a:latin typeface="Cambria Math" charset="0"/>
                        <a:ea typeface="Cambria Math" charset="0"/>
                        <a:cs typeface="Cambria Math" charset="0"/>
                      </a:rPr>
                      <m:t>𝑁</m:t>
                    </m:r>
                    <m:d>
                      <m:dPr>
                        <m:ctrlPr>
                          <a:rPr lang="en-US" sz="2400" i="1">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xmlns="">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53179180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xmlns="">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21454450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xmlns="">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xmlns="">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xmlns="">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9757639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xmlns="">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xmlns="">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436481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xmlns="">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93707485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xmlns="">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64</a:t>
            </a:fld>
            <a:endParaRPr lang="en-US"/>
          </a:p>
        </p:txBody>
      </p:sp>
    </p:spTree>
    <p:extLst>
      <p:ext uri="{BB962C8B-B14F-4D97-AF65-F5344CB8AC3E}">
        <p14:creationId xmlns:p14="http://schemas.microsoft.com/office/powerpoint/2010/main" val="1919454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xmlns="">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xmlns="">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xmlns="">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xmlns="">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xmlns="">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xmlns="">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54823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xmlns="">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 xmlns:a16="http://schemas.microsoft.com/office/drawing/2014/main" id="{C3A72641-B20D-FE4F-93B1-97B35B85FB66}"/>
              </a:ext>
            </a:extLst>
          </p:cNvPr>
          <p:cNvPicPr>
            <a:picLocks noChangeAspect="1"/>
          </p:cNvPicPr>
          <p:nvPr/>
        </p:nvPicPr>
        <p:blipFill>
          <a:blip r:embed="rId5"/>
          <a:stretch>
            <a:fillRect/>
          </a:stretch>
        </p:blipFill>
        <p:spPr>
          <a:xfrm>
            <a:off x="1400333" y="4409943"/>
            <a:ext cx="1640959" cy="1467210"/>
          </a:xfrm>
          <a:prstGeom prst="rect">
            <a:avLst/>
          </a:prstGeom>
        </p:spPr>
      </p:pic>
      <p:pic>
        <p:nvPicPr>
          <p:cNvPr id="8" name="Picture 7">
            <a:extLst>
              <a:ext uri="{FF2B5EF4-FFF2-40B4-BE49-F238E27FC236}">
                <a16:creationId xmlns="" xmlns:a16="http://schemas.microsoft.com/office/drawing/2014/main" id="{E2F484B9-58AD-B046-A031-5D8D869B31D7}"/>
              </a:ext>
            </a:extLst>
          </p:cNvPr>
          <p:cNvPicPr>
            <a:picLocks noChangeAspect="1"/>
          </p:cNvPicPr>
          <p:nvPr/>
        </p:nvPicPr>
        <p:blipFill>
          <a:blip r:embed="rId6"/>
          <a:stretch>
            <a:fillRect/>
          </a:stretch>
        </p:blipFill>
        <p:spPr>
          <a:xfrm>
            <a:off x="8705828" y="4095706"/>
            <a:ext cx="1654368" cy="1991370"/>
          </a:xfrm>
          <a:prstGeom prst="rect">
            <a:avLst/>
          </a:prstGeom>
        </p:spPr>
      </p:pic>
      <p:pic>
        <p:nvPicPr>
          <p:cNvPr id="10" name="Picture 9">
            <a:extLst>
              <a:ext uri="{FF2B5EF4-FFF2-40B4-BE49-F238E27FC236}">
                <a16:creationId xmlns="" xmlns:a16="http://schemas.microsoft.com/office/drawing/2014/main" id="{C1101741-49CE-194A-9435-AE8EBF4AE12F}"/>
              </a:ext>
            </a:extLst>
          </p:cNvPr>
          <p:cNvPicPr>
            <a:picLocks noChangeAspect="1"/>
          </p:cNvPicPr>
          <p:nvPr/>
        </p:nvPicPr>
        <p:blipFill>
          <a:blip r:embed="rId7"/>
          <a:stretch>
            <a:fillRect/>
          </a:stretch>
        </p:blipFill>
        <p:spPr>
          <a:xfrm>
            <a:off x="3836773" y="4228402"/>
            <a:ext cx="4073574" cy="1830292"/>
          </a:xfrm>
          <a:prstGeom prst="rect">
            <a:avLst/>
          </a:prstGeom>
        </p:spPr>
      </p:pic>
    </p:spTree>
    <p:extLst>
      <p:ext uri="{BB962C8B-B14F-4D97-AF65-F5344CB8AC3E}">
        <p14:creationId xmlns:p14="http://schemas.microsoft.com/office/powerpoint/2010/main" val="8872102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3020478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30794</TotalTime>
  <Words>3472</Words>
  <Application>Microsoft Macintosh PowerPoint</Application>
  <PresentationFormat>Custom</PresentationFormat>
  <Paragraphs>627</Paragraphs>
  <Slides>65</Slides>
  <Notes>15</Notes>
  <HiddenSlides>1</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GEC_template</vt:lpstr>
      <vt:lpstr>Lecture 6: Multiple Linear Regression and Model Selection</vt:lpstr>
      <vt:lpstr>Announcements</vt:lpstr>
      <vt:lpstr>Lecture Outline</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Generalized Polynomial Regression</vt:lpstr>
      <vt:lpstr>Generalized Polynomial Regression</vt:lpstr>
      <vt:lpstr>Model Selection</vt:lpstr>
      <vt:lpstr>Overfitting</vt:lpstr>
      <vt:lpstr>Overfitting</vt:lpstr>
      <vt:lpstr>Overfitting</vt:lpstr>
      <vt:lpstr>Overfitting</vt:lpstr>
      <vt:lpstr>Overfitting</vt:lpstr>
      <vt:lpstr>Overfitting</vt:lpstr>
      <vt:lpstr>PowerPoint Presentation</vt:lpstr>
      <vt:lpstr>PowerPoint Presentation</vt:lpstr>
      <vt:lpstr>Overfitting</vt:lpstr>
      <vt:lpstr>Model Selection</vt:lpstr>
      <vt:lpstr>Exhaustive Selection</vt:lpstr>
      <vt:lpstr>Model selection</vt:lpstr>
      <vt:lpstr>Variable Selection: Forward </vt:lpstr>
      <vt:lpstr>Stepwise Variable Selection Computational Complexity</vt:lpstr>
      <vt:lpstr>AIC and BIC – value of training data</vt:lpstr>
      <vt:lpstr>AIC and BIC</vt:lpstr>
      <vt:lpstr>Cross Validation</vt:lpstr>
      <vt:lpstr>Cross Validation</vt:lpstr>
      <vt:lpstr>Cross Validation</vt:lpstr>
      <vt:lpstr>Cross Validation</vt:lpstr>
      <vt:lpstr>Validation</vt:lpstr>
      <vt:lpstr>Cross Validation: Motivation </vt:lpstr>
      <vt:lpstr>Leave-One-Out</vt:lpstr>
      <vt:lpstr>K-Fold Cross Validation </vt:lpstr>
      <vt:lpstr>PowerPoint Presentation</vt:lpstr>
      <vt:lpstr>Cross Validation</vt:lpstr>
      <vt:lpstr>Predictor Selection: Cross Validation</vt:lpstr>
      <vt:lpstr>kNN Revisited</vt:lpstr>
      <vt:lpstr>kNN Revisited</vt:lpstr>
      <vt:lpstr>Behind Ordinary Lease Squares, AIC, BIC </vt:lpstr>
      <vt:lpstr>Likelihood Functions</vt:lpstr>
      <vt:lpstr>Likelihood Functions</vt:lpstr>
      <vt:lpstr>Maximum Likelihood Estimators</vt:lpstr>
      <vt:lpstr>Maximum Likelihood Estimators</vt:lpstr>
      <vt:lpstr>Maximum Likelihood Estimators</vt:lpstr>
      <vt:lpstr>Information Criteria Revisited </vt:lpstr>
    </vt:vector>
  </TitlesOfParts>
  <Company>harvard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Anthony Rentsch</cp:lastModifiedBy>
  <cp:revision>588</cp:revision>
  <cp:lastPrinted>2018-05-11T23:31:28Z</cp:lastPrinted>
  <dcterms:created xsi:type="dcterms:W3CDTF">2018-04-18T18:49:01Z</dcterms:created>
  <dcterms:modified xsi:type="dcterms:W3CDTF">2018-09-26T18:25:41Z</dcterms:modified>
</cp:coreProperties>
</file>